
<file path=[Content_Types].xml><?xml version="1.0" encoding="utf-8"?>
<Types xmlns="http://schemas.openxmlformats.org/package/2006/content-types">
  <Default Extension="png" ContentType="image/png"/>
  <Default Extension="jpeg" ContentType="image/jpeg"/>
  <Default Extension="mov" ContentType="video/quicktime"/>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23"/>
  </p:notesMasterIdLst>
  <p:handoutMasterIdLst>
    <p:handoutMasterId r:id="rId24"/>
  </p:handoutMasterIdLst>
  <p:sldIdLst>
    <p:sldId id="360" r:id="rId2"/>
    <p:sldId id="362" r:id="rId3"/>
    <p:sldId id="355" r:id="rId4"/>
    <p:sldId id="400" r:id="rId5"/>
    <p:sldId id="379" r:id="rId6"/>
    <p:sldId id="384" r:id="rId7"/>
    <p:sldId id="382" r:id="rId8"/>
    <p:sldId id="381" r:id="rId9"/>
    <p:sldId id="380" r:id="rId10"/>
    <p:sldId id="383" r:id="rId11"/>
    <p:sldId id="391" r:id="rId12"/>
    <p:sldId id="378" r:id="rId13"/>
    <p:sldId id="393" r:id="rId14"/>
    <p:sldId id="401" r:id="rId15"/>
    <p:sldId id="396" r:id="rId16"/>
    <p:sldId id="397" r:id="rId17"/>
    <p:sldId id="399" r:id="rId18"/>
    <p:sldId id="398" r:id="rId19"/>
    <p:sldId id="385" r:id="rId20"/>
    <p:sldId id="404" r:id="rId21"/>
    <p:sldId id="390" r:id="rId22"/>
  </p:sldIdLst>
  <p:sldSz cx="12192000" cy="6858000"/>
  <p:notesSz cx="11309350" cy="201041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rt" id="{DD29F31D-FD3E-4656-95C7-E134B4FAAFA1}">
          <p14:sldIdLst>
            <p14:sldId id="360"/>
            <p14:sldId id="362"/>
            <p14:sldId id="355"/>
            <p14:sldId id="400"/>
            <p14:sldId id="379"/>
            <p14:sldId id="384"/>
            <p14:sldId id="382"/>
            <p14:sldId id="381"/>
            <p14:sldId id="380"/>
            <p14:sldId id="383"/>
            <p14:sldId id="391"/>
            <p14:sldId id="378"/>
            <p14:sldId id="393"/>
            <p14:sldId id="401"/>
            <p14:sldId id="396"/>
            <p14:sldId id="397"/>
            <p14:sldId id="399"/>
            <p14:sldId id="398"/>
            <p14:sldId id="385"/>
            <p14:sldId id="404"/>
            <p14:sldId id="390"/>
          </p14:sldIdLst>
        </p14:section>
      </p14:sectionLst>
    </p:ext>
    <p:ext uri="{EFAFB233-063F-42B5-8137-9DF3F51BA10A}">
      <p15:sldGuideLst xmlns:p15="http://schemas.microsoft.com/office/powerpoint/2012/main">
        <p15:guide id="2" pos="7008" userDrawn="1">
          <p15:clr>
            <a:srgbClr val="000000"/>
          </p15:clr>
        </p15:guide>
        <p15:guide id="3" orient="horz" pos="32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A1A1A"/>
    <a:srgbClr val="78AAD6"/>
    <a:srgbClr val="D3908F"/>
    <a:srgbClr val="D0D1D2"/>
    <a:srgbClr val="8DB4E2"/>
    <a:srgbClr val="92B573"/>
    <a:srgbClr val="538DD5"/>
    <a:srgbClr val="D9D9D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1CB66AA-850D-4605-A19E-2ED404D436C7}">
  <a:tblStyle styleId="{71CB66AA-850D-4605-A19E-2ED404D436C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09C1C93-8995-4D9E-87C8-A8817AF97DB9}"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A09481-35D7-4565-9225-4E10A05E4E98}"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55" autoAdjust="0"/>
    <p:restoredTop sz="71474" autoAdjust="0"/>
  </p:normalViewPr>
  <p:slideViewPr>
    <p:cSldViewPr snapToGrid="0">
      <p:cViewPr>
        <p:scale>
          <a:sx n="36" d="100"/>
          <a:sy n="36" d="100"/>
        </p:scale>
        <p:origin x="1806" y="352"/>
      </p:cViewPr>
      <p:guideLst>
        <p:guide pos="7008"/>
        <p:guide orient="horz" pos="32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900956" cy="100746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6405715" y="0"/>
            <a:ext cx="4900956" cy="1007464"/>
          </a:xfrm>
          <a:prstGeom prst="rect">
            <a:avLst/>
          </a:prstGeom>
        </p:spPr>
        <p:txBody>
          <a:bodyPr vert="horz" lIns="91440" tIns="45720" rIns="91440" bIns="45720" rtlCol="0"/>
          <a:lstStyle>
            <a:lvl1pPr algn="r">
              <a:defRPr sz="1200"/>
            </a:lvl1pPr>
          </a:lstStyle>
          <a:p>
            <a:fld id="{49C152C2-AF9F-44C5-8FA2-EB5B9007DBD7}" type="datetimeFigureOut">
              <a:rPr lang="en-US" smtClean="0"/>
              <a:t>7/9/2020</a:t>
            </a:fld>
            <a:endParaRPr lang="en-US"/>
          </a:p>
        </p:txBody>
      </p:sp>
      <p:sp>
        <p:nvSpPr>
          <p:cNvPr id="4" name="Footer Placeholder 3"/>
          <p:cNvSpPr>
            <a:spLocks noGrp="1"/>
          </p:cNvSpPr>
          <p:nvPr>
            <p:ph type="ftr" sz="quarter" idx="2"/>
          </p:nvPr>
        </p:nvSpPr>
        <p:spPr>
          <a:xfrm>
            <a:off x="0" y="19096639"/>
            <a:ext cx="4900956" cy="10074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6405715" y="19096639"/>
            <a:ext cx="4900956" cy="1007462"/>
          </a:xfrm>
          <a:prstGeom prst="rect">
            <a:avLst/>
          </a:prstGeom>
        </p:spPr>
        <p:txBody>
          <a:bodyPr vert="horz" lIns="91440" tIns="45720" rIns="91440" bIns="45720" rtlCol="0" anchor="b"/>
          <a:lstStyle>
            <a:lvl1pPr algn="r">
              <a:defRPr sz="1200"/>
            </a:lvl1pPr>
          </a:lstStyle>
          <a:p>
            <a:fld id="{49A31AF2-0CEF-4B92-A6C6-177490C60177}" type="slidenum">
              <a:rPr lang="en-US" smtClean="0"/>
              <a:t>‹#›</a:t>
            </a:fld>
            <a:endParaRPr lang="en-US"/>
          </a:p>
        </p:txBody>
      </p:sp>
    </p:spTree>
    <p:extLst>
      <p:ext uri="{BB962C8B-B14F-4D97-AF65-F5344CB8AC3E}">
        <p14:creationId xmlns:p14="http://schemas.microsoft.com/office/powerpoint/2010/main" val="15441497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46163" y="1506538"/>
            <a:ext cx="13403263" cy="75406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130930" y="9549418"/>
            <a:ext cx="9047477" cy="9046832"/>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542704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30049691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51e91fc5f9_1_2419: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51e91fc5f9_1_2419: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5594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sz="1100" b="0" i="0" u="none" strike="noStrike" cap="none" dirty="0" smtClean="0">
                <a:solidFill>
                  <a:srgbClr val="000000"/>
                </a:solidFill>
                <a:effectLst/>
                <a:latin typeface="Arial"/>
                <a:ea typeface="Arial"/>
                <a:cs typeface="Arial"/>
                <a:sym typeface="Arial"/>
              </a:rPr>
              <a:t>These are the resources that you should have access to during this workshop. </a:t>
            </a:r>
          </a:p>
          <a:p>
            <a:pPr marL="158750" indent="0">
              <a:buNone/>
            </a:pPr>
            <a:r>
              <a:rPr lang="en-US" sz="1100" b="0" i="0" u="none" strike="noStrike" cap="none" dirty="0" smtClean="0">
                <a:solidFill>
                  <a:srgbClr val="000000"/>
                </a:solidFill>
                <a:effectLst/>
                <a:latin typeface="Arial"/>
                <a:ea typeface="Arial"/>
                <a:cs typeface="Arial"/>
                <a:sym typeface="Arial"/>
              </a:rPr>
              <a:t>Ideally you have zoom open on one of your monitors, you have a second monitor in which you will be opening up the </a:t>
            </a:r>
            <a:r>
              <a:rPr lang="en-US" sz="1100" b="0" i="0" u="none" strike="noStrike" cap="none" dirty="0" err="1" smtClean="0">
                <a:solidFill>
                  <a:srgbClr val="000000"/>
                </a:solidFill>
                <a:effectLst/>
                <a:latin typeface="Arial"/>
                <a:ea typeface="Arial"/>
                <a:cs typeface="Arial"/>
                <a:sym typeface="Arial"/>
              </a:rPr>
              <a:t>Rstudio</a:t>
            </a:r>
            <a:r>
              <a:rPr lang="en-US" sz="1100" b="0" i="0" u="none" strike="noStrike" cap="none" dirty="0" smtClean="0">
                <a:solidFill>
                  <a:srgbClr val="000000"/>
                </a:solidFill>
                <a:effectLst/>
                <a:latin typeface="Arial"/>
                <a:ea typeface="Arial"/>
                <a:cs typeface="Arial"/>
                <a:sym typeface="Arial"/>
              </a:rPr>
              <a:t> cloud application, we haven’t gotten to that yet so don’t worry about that yet</a:t>
            </a:r>
          </a:p>
          <a:p>
            <a:pPr marL="158750" indent="0">
              <a:buNone/>
            </a:pPr>
            <a:r>
              <a:rPr lang="en-US" sz="1100" b="0" i="0" u="none" strike="noStrike" cap="none" dirty="0" smtClean="0">
                <a:solidFill>
                  <a:srgbClr val="000000"/>
                </a:solidFill>
                <a:effectLst/>
                <a:latin typeface="Arial"/>
                <a:ea typeface="Arial"/>
                <a:cs typeface="Arial"/>
                <a:sym typeface="Arial"/>
              </a:rPr>
              <a:t>And third you should have the PDF of the course book available to you at your desk. </a:t>
            </a:r>
          </a:p>
          <a:p>
            <a:pPr marL="158750" indent="0">
              <a:buNone/>
            </a:pPr>
            <a:r>
              <a:rPr lang="en-US" sz="1100" b="0" i="0" u="none" strike="noStrike" cap="none" dirty="0" smtClean="0">
                <a:solidFill>
                  <a:srgbClr val="000000"/>
                </a:solidFill>
                <a:effectLst/>
                <a:latin typeface="Arial"/>
                <a:ea typeface="Arial"/>
                <a:cs typeface="Arial"/>
                <a:sym typeface="Arial"/>
              </a:rPr>
              <a:t>We of course understand that not everyone has two monitors, not anyone has the capacity to print out a few hundred pages of the course book, so if you have a tablet</a:t>
            </a:r>
            <a:r>
              <a:rPr lang="en-US" sz="1100" b="0" i="0" u="none" strike="noStrike" cap="none" baseline="0" dirty="0" smtClean="0">
                <a:solidFill>
                  <a:srgbClr val="000000"/>
                </a:solidFill>
                <a:effectLst/>
                <a:latin typeface="Arial"/>
                <a:ea typeface="Arial"/>
                <a:cs typeface="Arial"/>
                <a:sym typeface="Arial"/>
              </a:rPr>
              <a:t> and can use Zoom on it, </a:t>
            </a:r>
            <a:r>
              <a:rPr lang="en-US" sz="1100" b="0" i="0" u="none" strike="noStrike" cap="none" dirty="0" smtClean="0">
                <a:solidFill>
                  <a:srgbClr val="000000"/>
                </a:solidFill>
                <a:effectLst/>
                <a:latin typeface="Arial"/>
                <a:ea typeface="Arial"/>
                <a:cs typeface="Arial"/>
                <a:sym typeface="Arial"/>
              </a:rPr>
              <a:t>we encourage you to open up the zoom there and at least have the PDF of the course book open on your computer as well.</a:t>
            </a:r>
            <a:endParaRPr lang="en-US" dirty="0"/>
          </a:p>
        </p:txBody>
      </p:sp>
    </p:spTree>
    <p:extLst>
      <p:ext uri="{BB962C8B-B14F-4D97-AF65-F5344CB8AC3E}">
        <p14:creationId xmlns:p14="http://schemas.microsoft.com/office/powerpoint/2010/main" val="8836552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865175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rtl="0">
              <a:buNone/>
            </a:pPr>
            <a:r>
              <a:rPr lang="en-US" sz="1100" b="0" i="0" u="none" strike="noStrike" cap="none" dirty="0" smtClean="0">
                <a:solidFill>
                  <a:srgbClr val="000000"/>
                </a:solidFill>
                <a:effectLst/>
                <a:latin typeface="Arial"/>
                <a:ea typeface="Arial"/>
                <a:cs typeface="Arial"/>
                <a:sym typeface="Arial"/>
              </a:rPr>
              <a:t>Let’s talk a little bit about how we'll be using zoom in this workshop. </a:t>
            </a:r>
          </a:p>
          <a:p>
            <a:pPr marL="158750" indent="0" rtl="0">
              <a:buNone/>
            </a:pPr>
            <a:r>
              <a:rPr lang="en-US" sz="1100" b="0" i="0" u="none" strike="noStrike" cap="none" dirty="0" smtClean="0">
                <a:solidFill>
                  <a:srgbClr val="000000"/>
                </a:solidFill>
                <a:effectLst/>
                <a:latin typeface="Arial"/>
                <a:ea typeface="Arial"/>
                <a:cs typeface="Arial"/>
                <a:sym typeface="Arial"/>
              </a:rPr>
              <a:t>During the sessions everyone will be muted other than the instructor. That doesn’t mean that there won’t be opportunities for engagement, we want to make sure that this is an interactive workshop and not an experience that only has communication going in one direction</a:t>
            </a:r>
          </a:p>
          <a:p>
            <a:pPr marL="158750" indent="0" rtl="0">
              <a:buNone/>
            </a:pPr>
            <a:r>
              <a:rPr lang="en-US" sz="1100" b="0" i="0" u="none" strike="noStrike" cap="none" dirty="0" smtClean="0">
                <a:solidFill>
                  <a:srgbClr val="000000"/>
                </a:solidFill>
                <a:effectLst/>
                <a:latin typeface="Arial"/>
                <a:ea typeface="Arial"/>
                <a:cs typeface="Arial"/>
                <a:sym typeface="Arial"/>
              </a:rPr>
              <a:t>We will be accessing a chat window in Zoom we will also be using some nonverbal feedback modalities and we'll have breakout sessions during which we'll be doing exercises together in an interactive way.</a:t>
            </a:r>
          </a:p>
          <a:p>
            <a:pPr rtl="0"/>
            <a:endParaRPr lang="en-US" sz="1100" b="0" i="0" u="none" strike="noStrike" cap="none" dirty="0" smtClean="0">
              <a:solidFill>
                <a:srgbClr val="000000"/>
              </a:solidFill>
              <a:effectLst/>
              <a:latin typeface="Arial"/>
              <a:ea typeface="Arial"/>
              <a:cs typeface="Arial"/>
              <a:sym typeface="Arial"/>
            </a:endParaRPr>
          </a:p>
          <a:p>
            <a:pPr rtl="0"/>
            <a:r>
              <a:rPr lang="en-US" sz="1100" b="0" i="0" u="none" strike="noStrike" cap="none" dirty="0" smtClean="0">
                <a:solidFill>
                  <a:srgbClr val="000000"/>
                </a:solidFill>
                <a:effectLst/>
                <a:latin typeface="Arial"/>
                <a:ea typeface="Arial"/>
                <a:cs typeface="Arial"/>
                <a:sym typeface="Arial"/>
              </a:rPr>
              <a:t>So let’s try out some of these features of zoom that you may not be familiar with </a:t>
            </a:r>
            <a:r>
              <a:rPr lang="en-US" sz="1100" b="0" i="0" u="none" strike="noStrike" cap="none" dirty="0" smtClean="0">
                <a:solidFill>
                  <a:srgbClr val="000000"/>
                </a:solidFill>
                <a:effectLst/>
                <a:latin typeface="Arial"/>
                <a:ea typeface="Arial"/>
                <a:cs typeface="Arial"/>
                <a:sym typeface="Wingdings" panose="05000000000000000000" pitchFamily="2" charset="2"/>
              </a:rPr>
              <a:t></a:t>
            </a:r>
            <a:endParaRPr lang="en-US" b="0" dirty="0" smtClean="0">
              <a:effectLst/>
            </a:endParaRPr>
          </a:p>
        </p:txBody>
      </p:sp>
    </p:spTree>
    <p:extLst>
      <p:ext uri="{BB962C8B-B14F-4D97-AF65-F5344CB8AC3E}">
        <p14:creationId xmlns:p14="http://schemas.microsoft.com/office/powerpoint/2010/main" val="42175901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rtl="0">
              <a:buNone/>
            </a:pPr>
            <a:r>
              <a:rPr lang="en-US" sz="1100" b="0" i="0" u="none" strike="noStrike" cap="none" dirty="0" smtClean="0">
                <a:solidFill>
                  <a:srgbClr val="000000"/>
                </a:solidFill>
                <a:effectLst/>
                <a:latin typeface="Arial"/>
                <a:ea typeface="Arial"/>
                <a:cs typeface="Arial"/>
                <a:sym typeface="Arial"/>
              </a:rPr>
              <a:t>This is more or less what you should be seeing on your screen. </a:t>
            </a:r>
          </a:p>
          <a:p>
            <a:pPr marL="158750" indent="0" rtl="0">
              <a:buNone/>
            </a:pPr>
            <a:r>
              <a:rPr lang="en-US" sz="1100" b="0" i="0" u="none" strike="noStrike" cap="none" dirty="0" smtClean="0">
                <a:solidFill>
                  <a:srgbClr val="000000"/>
                </a:solidFill>
                <a:effectLst/>
                <a:latin typeface="Arial"/>
                <a:ea typeface="Arial"/>
                <a:cs typeface="Arial"/>
                <a:sym typeface="Arial"/>
              </a:rPr>
              <a:t>At the bottom of the Zoom window you’ll notice a tab called </a:t>
            </a:r>
            <a:r>
              <a:rPr lang="en-US" sz="1100" b="1" i="0" u="none" strike="noStrike" cap="none" dirty="0" smtClean="0">
                <a:solidFill>
                  <a:srgbClr val="000000"/>
                </a:solidFill>
                <a:effectLst/>
                <a:latin typeface="Arial"/>
                <a:ea typeface="Arial"/>
                <a:cs typeface="Arial"/>
                <a:sym typeface="Arial"/>
              </a:rPr>
              <a:t>Participants </a:t>
            </a:r>
            <a:r>
              <a:rPr lang="en-US" sz="1100" b="0" i="0" u="none" strike="noStrike" cap="none" dirty="0" smtClean="0">
                <a:solidFill>
                  <a:srgbClr val="000000"/>
                </a:solidFill>
                <a:effectLst/>
                <a:latin typeface="Arial"/>
                <a:ea typeface="Arial"/>
                <a:cs typeface="Arial"/>
                <a:sym typeface="Arial"/>
              </a:rPr>
              <a:t>and a tab called </a:t>
            </a:r>
            <a:r>
              <a:rPr lang="en-US" sz="1100" b="1" i="0" u="none" strike="noStrike" cap="none" dirty="0" smtClean="0">
                <a:solidFill>
                  <a:srgbClr val="000000"/>
                </a:solidFill>
                <a:effectLst/>
                <a:latin typeface="Arial"/>
                <a:ea typeface="Arial"/>
                <a:cs typeface="Arial"/>
                <a:sym typeface="Arial"/>
              </a:rPr>
              <a:t>Chat</a:t>
            </a:r>
            <a:endParaRPr lang="en-US" sz="1100" b="0" i="0" u="none" strike="noStrike" cap="none" dirty="0" smtClean="0">
              <a:solidFill>
                <a:srgbClr val="000000"/>
              </a:solidFill>
              <a:effectLst/>
              <a:latin typeface="Arial"/>
              <a:ea typeface="Arial"/>
              <a:cs typeface="Arial"/>
              <a:sym typeface="Arial"/>
            </a:endParaRPr>
          </a:p>
          <a:p>
            <a:pPr marL="158750" indent="0" rtl="0">
              <a:buNone/>
            </a:pPr>
            <a:r>
              <a:rPr lang="en-US" sz="1100" b="0" i="0" u="none" strike="noStrike" cap="none" dirty="0" smtClean="0">
                <a:solidFill>
                  <a:srgbClr val="000000"/>
                </a:solidFill>
                <a:effectLst/>
                <a:latin typeface="Arial"/>
                <a:ea typeface="Arial"/>
                <a:cs typeface="Arial"/>
                <a:sym typeface="Arial"/>
              </a:rPr>
              <a:t>Click on both of those tabs and you should get a pop-up window that has a list of all of the participants that are in the workshop</a:t>
            </a:r>
            <a:r>
              <a:rPr lang="en-US" sz="1100" b="0" i="0" u="none" strike="noStrike" cap="none" baseline="0" dirty="0" smtClean="0">
                <a:solidFill>
                  <a:srgbClr val="000000"/>
                </a:solidFill>
                <a:effectLst/>
                <a:latin typeface="Arial"/>
                <a:ea typeface="Arial"/>
                <a:cs typeface="Arial"/>
                <a:sym typeface="Arial"/>
              </a:rPr>
              <a:t> and a Pop up Chat window.</a:t>
            </a:r>
            <a:endParaRPr lang="en-US" sz="1100" b="0" i="0" u="none" strike="noStrike" cap="none" dirty="0" smtClean="0">
              <a:solidFill>
                <a:srgbClr val="000000"/>
              </a:solidFill>
              <a:effectLst/>
              <a:latin typeface="Arial"/>
              <a:ea typeface="Arial"/>
              <a:cs typeface="Arial"/>
              <a:sym typeface="Arial"/>
            </a:endParaRPr>
          </a:p>
          <a:p>
            <a:pPr marL="158750" indent="0" rtl="0">
              <a:buNone/>
            </a:pPr>
            <a:r>
              <a:rPr lang="en-US" sz="1100" b="0" i="0" u="none" strike="noStrike" cap="none" dirty="0" smtClean="0">
                <a:solidFill>
                  <a:srgbClr val="000000"/>
                </a:solidFill>
                <a:effectLst/>
                <a:latin typeface="Arial"/>
                <a:ea typeface="Arial"/>
                <a:cs typeface="Arial"/>
                <a:sym typeface="Arial"/>
              </a:rPr>
              <a:t>If those pop ups appear docked on the right side of your Zoom window then you’re in good shape. If they appear as free-floating windows you’re going to need to tell zoom to</a:t>
            </a:r>
            <a:r>
              <a:rPr lang="en-US" sz="1100" b="0" i="0" u="none" strike="noStrike" cap="none" baseline="0" dirty="0" smtClean="0">
                <a:solidFill>
                  <a:srgbClr val="000000"/>
                </a:solidFill>
                <a:effectLst/>
                <a:latin typeface="Arial"/>
                <a:ea typeface="Arial"/>
                <a:cs typeface="Arial"/>
                <a:sym typeface="Arial"/>
              </a:rPr>
              <a:t> dock it over on the right. The best way to do this is by </a:t>
            </a:r>
            <a:r>
              <a:rPr lang="en-US" sz="1100" b="0" i="0" u="none" strike="noStrike" cap="none" dirty="0" smtClean="0">
                <a:solidFill>
                  <a:srgbClr val="000000"/>
                </a:solidFill>
                <a:effectLst/>
                <a:latin typeface="Arial"/>
                <a:ea typeface="Arial"/>
                <a:cs typeface="Arial"/>
                <a:sym typeface="Arial"/>
              </a:rPr>
              <a:t>taking yourself out of Full screen view. At the top of your zoom window you should see something that says view options click there and then click exit full screen that should trigger zoom to dock your participants went out after the right. Worst comes to worst, you can always manually drag those windows to the side yourself.</a:t>
            </a:r>
            <a:endParaRPr lang="en-US" b="0" dirty="0" smtClean="0">
              <a:effectLst/>
            </a:endParaRPr>
          </a:p>
          <a:p>
            <a:pPr marL="158750" indent="0">
              <a:buNone/>
            </a:pPr>
            <a:r>
              <a:rPr lang="en-US" dirty="0" smtClean="0"/>
              <a:t>Ill give everyone a minute to work through that.</a:t>
            </a:r>
          </a:p>
          <a:p>
            <a:pPr marL="158750" indent="0">
              <a:buNone/>
            </a:pPr>
            <a:endParaRPr lang="en-US" dirty="0" smtClean="0"/>
          </a:p>
          <a:p>
            <a:pPr marL="158750" indent="0">
              <a:buNone/>
            </a:pPr>
            <a:endParaRPr lang="en-US" dirty="0"/>
          </a:p>
        </p:txBody>
      </p:sp>
    </p:spTree>
    <p:extLst>
      <p:ext uri="{BB962C8B-B14F-4D97-AF65-F5344CB8AC3E}">
        <p14:creationId xmlns:p14="http://schemas.microsoft.com/office/powerpoint/2010/main" val="34060094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smtClean="0"/>
              <a:t>If you were successful you should now have a participants and chat window off to the right. </a:t>
            </a:r>
          </a:p>
          <a:p>
            <a:pPr marL="158750" indent="0">
              <a:buNone/>
            </a:pPr>
            <a:r>
              <a:rPr lang="en-US" dirty="0" smtClean="0"/>
              <a:t>Don’t get confused here this is my side bar and this is your side bar.</a:t>
            </a:r>
          </a:p>
          <a:p>
            <a:pPr marL="158750" indent="0">
              <a:buNone/>
            </a:pPr>
            <a:r>
              <a:rPr lang="en-US" dirty="0" smtClean="0"/>
              <a:t>You'll notice on the bottom</a:t>
            </a:r>
            <a:r>
              <a:rPr lang="en-US" baseline="0" dirty="0" smtClean="0"/>
              <a:t> of the Participants Pane that there are several icons, Raise Hand, Yes, No, and so on. </a:t>
            </a:r>
          </a:p>
          <a:p>
            <a:pPr marL="158750" indent="0">
              <a:buNone/>
            </a:pPr>
            <a:r>
              <a:rPr lang="en-US" sz="1100" b="0" i="0" u="none" strike="noStrike" cap="none" dirty="0" smtClean="0">
                <a:solidFill>
                  <a:srgbClr val="000000"/>
                </a:solidFill>
                <a:effectLst/>
                <a:latin typeface="Arial"/>
                <a:ea typeface="Arial"/>
                <a:cs typeface="Arial"/>
                <a:sym typeface="Arial"/>
              </a:rPr>
              <a:t>If you have the participant in pane open and have access to these icons do us a favor and press the </a:t>
            </a:r>
            <a:r>
              <a:rPr lang="en-US" sz="1100" b="1" i="0" u="none" strike="noStrike" cap="none" dirty="0" smtClean="0">
                <a:solidFill>
                  <a:srgbClr val="000000"/>
                </a:solidFill>
                <a:effectLst/>
                <a:latin typeface="Arial"/>
                <a:ea typeface="Arial"/>
                <a:cs typeface="Arial"/>
                <a:sym typeface="Arial"/>
              </a:rPr>
              <a:t>YES</a:t>
            </a:r>
            <a:r>
              <a:rPr lang="en-US" sz="1100" b="0" i="0" u="none" strike="noStrike" cap="none" dirty="0" smtClean="0">
                <a:solidFill>
                  <a:srgbClr val="000000"/>
                </a:solidFill>
                <a:effectLst/>
                <a:latin typeface="Arial"/>
                <a:ea typeface="Arial"/>
                <a:cs typeface="Arial"/>
                <a:sym typeface="Arial"/>
              </a:rPr>
              <a:t> icon. You’ll see that a yes appears right next to your name.  Let me give you guys a minutes to get that yes button clicked. </a:t>
            </a:r>
          </a:p>
          <a:p>
            <a:pPr marL="158750" indent="0">
              <a:buNone/>
            </a:pPr>
            <a:r>
              <a:rPr lang="en-US" sz="1100" b="0" i="0" u="none" strike="noStrike" cap="none" baseline="0" dirty="0" smtClean="0">
                <a:solidFill>
                  <a:srgbClr val="000000"/>
                </a:solidFill>
                <a:effectLst/>
                <a:latin typeface="Arial"/>
                <a:ea typeface="Arial"/>
                <a:cs typeface="Arial"/>
                <a:sym typeface="Arial"/>
              </a:rPr>
              <a:t>---</a:t>
            </a:r>
          </a:p>
          <a:p>
            <a:pPr marL="158750" indent="0">
              <a:buNone/>
            </a:pPr>
            <a:r>
              <a:rPr lang="en-US" sz="1100" b="0" i="0" u="none" strike="noStrike" cap="none" dirty="0" smtClean="0">
                <a:solidFill>
                  <a:srgbClr val="000000"/>
                </a:solidFill>
                <a:effectLst/>
                <a:latin typeface="Arial"/>
                <a:ea typeface="Arial"/>
                <a:cs typeface="Arial"/>
                <a:sym typeface="Arial"/>
              </a:rPr>
              <a:t>OK</a:t>
            </a:r>
            <a:r>
              <a:rPr lang="en-US" sz="1100" b="0" i="0" u="none" strike="noStrike" cap="none" baseline="0" dirty="0" smtClean="0">
                <a:solidFill>
                  <a:srgbClr val="000000"/>
                </a:solidFill>
                <a:effectLst/>
                <a:latin typeface="Arial"/>
                <a:ea typeface="Arial"/>
                <a:cs typeface="Arial"/>
                <a:sym typeface="Arial"/>
              </a:rPr>
              <a:t> looks like you guys were able to do it, As the host I can clear all these icons out like this. Every so often we'll ask you for some non verbal feedback to make sure we're all together.</a:t>
            </a:r>
          </a:p>
          <a:p>
            <a:pPr marL="158750" indent="0">
              <a:buNone/>
            </a:pPr>
            <a:r>
              <a:rPr lang="en-US" sz="1100" b="0" i="0" u="none" strike="noStrike" cap="none" baseline="0" dirty="0" smtClean="0">
                <a:solidFill>
                  <a:srgbClr val="000000"/>
                </a:solidFill>
                <a:effectLst/>
                <a:latin typeface="Arial"/>
                <a:ea typeface="Arial"/>
                <a:cs typeface="Arial"/>
                <a:sym typeface="Arial"/>
              </a:rPr>
              <a:t>---</a:t>
            </a:r>
            <a:endParaRPr lang="en-US" sz="1100" b="0" i="0" u="none" strike="noStrike" cap="none" dirty="0" smtClean="0">
              <a:solidFill>
                <a:srgbClr val="000000"/>
              </a:solidFill>
              <a:effectLst/>
              <a:latin typeface="Arial"/>
              <a:ea typeface="Arial"/>
              <a:cs typeface="Arial"/>
              <a:sym typeface="Arial"/>
            </a:endParaRPr>
          </a:p>
          <a:p>
            <a:pPr marL="158750" indent="0">
              <a:buNone/>
            </a:pPr>
            <a:r>
              <a:rPr lang="en-US" dirty="0" smtClean="0"/>
              <a:t>Occasionally we'll want to elicit a bit more than yes or no, that's where the chat</a:t>
            </a:r>
            <a:r>
              <a:rPr lang="en-US" baseline="0" dirty="0" smtClean="0"/>
              <a:t> window comes in. </a:t>
            </a:r>
            <a:r>
              <a:rPr lang="en-US" dirty="0" smtClean="0"/>
              <a:t>L</a:t>
            </a:r>
            <a:r>
              <a:rPr lang="en-US" sz="1100" b="0" i="0" u="none" strike="noStrike" cap="none" dirty="0" smtClean="0">
                <a:solidFill>
                  <a:srgbClr val="000000"/>
                </a:solidFill>
                <a:effectLst/>
                <a:latin typeface="Arial"/>
                <a:ea typeface="Arial"/>
                <a:cs typeface="Arial"/>
                <a:sym typeface="Arial"/>
              </a:rPr>
              <a:t>et’s see if you can use the chat window. By default these chats will be going to everyone, you do have the option to send direct messages.</a:t>
            </a:r>
            <a:r>
              <a:rPr lang="en-US" sz="1100" b="0" i="0" u="none" strike="noStrike" cap="none" baseline="0" dirty="0" smtClean="0">
                <a:solidFill>
                  <a:srgbClr val="000000"/>
                </a:solidFill>
                <a:effectLst/>
                <a:latin typeface="Arial"/>
                <a:ea typeface="Arial"/>
                <a:cs typeface="Arial"/>
                <a:sym typeface="Arial"/>
              </a:rPr>
              <a:t> A word of warning don't try sending a DM to the presenter since they won't be able to respond, so by default just leave this set to everyone. </a:t>
            </a:r>
            <a:r>
              <a:rPr lang="en-US" sz="1100" b="0" i="0" u="none" strike="noStrike" cap="none" dirty="0" smtClean="0">
                <a:solidFill>
                  <a:srgbClr val="000000"/>
                </a:solidFill>
                <a:effectLst/>
                <a:latin typeface="Arial"/>
                <a:ea typeface="Arial"/>
                <a:cs typeface="Arial"/>
                <a:sym typeface="Arial"/>
              </a:rPr>
              <a:t>Why don’t we all type in to the chat window where in</a:t>
            </a:r>
            <a:r>
              <a:rPr lang="en-US" sz="1100" b="0" i="0" u="none" strike="noStrike" cap="none" baseline="0" dirty="0" smtClean="0">
                <a:solidFill>
                  <a:srgbClr val="000000"/>
                </a:solidFill>
                <a:effectLst/>
                <a:latin typeface="Arial"/>
                <a:ea typeface="Arial"/>
                <a:cs typeface="Arial"/>
                <a:sym typeface="Arial"/>
              </a:rPr>
              <a:t> the world we're connecting </a:t>
            </a:r>
            <a:r>
              <a:rPr lang="en-US" sz="1100" b="0" i="0" u="none" strike="noStrike" cap="none" dirty="0" smtClean="0">
                <a:solidFill>
                  <a:srgbClr val="000000"/>
                </a:solidFill>
                <a:effectLst/>
                <a:latin typeface="Arial"/>
                <a:ea typeface="Arial"/>
                <a:cs typeface="Arial"/>
                <a:sym typeface="Arial"/>
              </a:rPr>
              <a:t>from.</a:t>
            </a:r>
            <a:endParaRPr lang="en-US" dirty="0" smtClean="0"/>
          </a:p>
          <a:p>
            <a:pPr marL="158750" indent="0">
              <a:buNone/>
            </a:pPr>
            <a:endParaRPr lang="en-US" dirty="0"/>
          </a:p>
        </p:txBody>
      </p:sp>
    </p:spTree>
    <p:extLst>
      <p:ext uri="{BB962C8B-B14F-4D97-AF65-F5344CB8AC3E}">
        <p14:creationId xmlns:p14="http://schemas.microsoft.com/office/powerpoint/2010/main" val="9322489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sz="1100" b="0" i="0" u="none" strike="noStrike" cap="none" dirty="0" smtClean="0">
                <a:solidFill>
                  <a:srgbClr val="000000"/>
                </a:solidFill>
                <a:effectLst/>
                <a:latin typeface="Arial"/>
                <a:ea typeface="Arial"/>
                <a:cs typeface="Arial"/>
                <a:sym typeface="Arial"/>
              </a:rPr>
              <a:t>During the workshop sooner or later you’re likely going to need some help. </a:t>
            </a:r>
          </a:p>
          <a:p>
            <a:pPr marL="158750" indent="0">
              <a:buNone/>
            </a:pPr>
            <a:r>
              <a:rPr lang="en-US" sz="1100" b="0" i="0" u="none" strike="noStrike" cap="none" dirty="0" smtClean="0">
                <a:solidFill>
                  <a:srgbClr val="000000"/>
                </a:solidFill>
                <a:effectLst/>
                <a:latin typeface="Arial"/>
                <a:ea typeface="Arial"/>
                <a:cs typeface="Arial"/>
                <a:sym typeface="Arial"/>
              </a:rPr>
              <a:t>If you find yourself having a question or needing assistance during a presentation what we’re asking you to do is to go over to the participants window and click the raise your hand icon there will be one or more instructors assigned during each session to handle questions from the participants. The instructor will send you a direct message and at that point you can work through the issues together sending code went back-and-forth without having those messages appear for everyone in the workshop.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smtClean="0">
                <a:solidFill>
                  <a:srgbClr val="000000"/>
                </a:solidFill>
                <a:effectLst/>
                <a:latin typeface="Arial"/>
                <a:ea typeface="Arial"/>
                <a:cs typeface="Arial"/>
                <a:sym typeface="Arial"/>
              </a:rPr>
              <a:t>As I mentioned earlier we will be utilizing breakout sessions intermittently for certain exercises. Each one of those breakout sessions will have an instructor in the room with you so you’ll be able to verbally communicate with one of us and get some help. </a:t>
            </a:r>
          </a:p>
          <a:p>
            <a:pPr marL="158750" indent="0">
              <a:buNone/>
            </a:pPr>
            <a:r>
              <a:rPr lang="en-US" sz="1100" b="0" i="0" u="none" strike="noStrike" cap="none" dirty="0" smtClean="0">
                <a:solidFill>
                  <a:srgbClr val="000000"/>
                </a:solidFill>
                <a:effectLst/>
                <a:latin typeface="Arial"/>
                <a:ea typeface="Arial"/>
                <a:cs typeface="Arial"/>
                <a:sym typeface="Arial"/>
              </a:rPr>
              <a:t>There may be issues that are just too challenging to handle in the context of a virtual workshop. If that does occur we’re going to ask you to make a note of the issue, try to keep with the workshop, and hopefully we can find a way to take it off line.</a:t>
            </a:r>
            <a:endParaRPr lang="en-US" dirty="0"/>
          </a:p>
        </p:txBody>
      </p:sp>
    </p:spTree>
    <p:extLst>
      <p:ext uri="{BB962C8B-B14F-4D97-AF65-F5344CB8AC3E}">
        <p14:creationId xmlns:p14="http://schemas.microsoft.com/office/powerpoint/2010/main" val="1724165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smtClean="0"/>
              <a:t>So, now that you've learned a bit about us and</a:t>
            </a:r>
            <a:r>
              <a:rPr lang="en-US" baseline="0" dirty="0" smtClean="0"/>
              <a:t> how this is all going to work, let's find out a little bit about you</a:t>
            </a:r>
          </a:p>
          <a:p>
            <a:pPr marL="158750" indent="0">
              <a:buNone/>
            </a:pPr>
            <a:r>
              <a:rPr lang="en-US" baseline="0" dirty="0" smtClean="0"/>
              <a:t>I mentioned that we'd be conducting certain exercises called Your Turns in a Zoom feature called breakout rooms. Breakout rooms will have about 7 or 8 participants and one of us presenters facilitate. In breakout rooms you will be unmuted and able to present your own desktop. This will enable us to see exactly what you're doing and give assistance as needed. But also we hope that these can serve as a way to get some collaborative coding and really engage with each other.</a:t>
            </a:r>
          </a:p>
          <a:p>
            <a:pPr marL="158750" indent="0">
              <a:buNone/>
            </a:pPr>
            <a:r>
              <a:rPr lang="en-US" baseline="0" dirty="0" smtClean="0"/>
              <a:t>So let's get the ball rolling with our first Your Turn breakout room</a:t>
            </a:r>
          </a:p>
          <a:p>
            <a:pPr marL="158750" indent="0">
              <a:buNone/>
            </a:pPr>
            <a:r>
              <a:rPr lang="en-US" baseline="0" dirty="0" smtClean="0">
                <a:sym typeface="Wingdings" panose="05000000000000000000" pitchFamily="2" charset="2"/>
              </a:rPr>
              <a:t></a:t>
            </a:r>
            <a:endParaRPr lang="en-US" dirty="0"/>
          </a:p>
        </p:txBody>
      </p:sp>
    </p:spTree>
    <p:extLst>
      <p:ext uri="{BB962C8B-B14F-4D97-AF65-F5344CB8AC3E}">
        <p14:creationId xmlns:p14="http://schemas.microsoft.com/office/powerpoint/2010/main" val="34444286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smtClean="0"/>
              <a:t>Nova</a:t>
            </a:r>
            <a:r>
              <a:rPr lang="en-US" baseline="0" dirty="0" smtClean="0"/>
              <a:t> will send us all into breakout rooms. You may need to manually click the join break out room button. Once you do so you will have a new Zoom window with just the participants of your breakout room. Once you're there feel free to share who you are, where you are in training or what your position is in your organization, and what you hope to get out of this course.</a:t>
            </a:r>
          </a:p>
          <a:p>
            <a:pPr marL="0" indent="0">
              <a:buNone/>
            </a:pPr>
            <a:r>
              <a:rPr lang="en-US" baseline="0" dirty="0" smtClean="0"/>
              <a:t>After a few minutes Nova will call us back together and we'll finish up this </a:t>
            </a:r>
            <a:r>
              <a:rPr lang="en-US" baseline="0" smtClean="0"/>
              <a:t>intro session.</a:t>
            </a:r>
            <a:endParaRPr lang="en-US" baseline="0" dirty="0" smtClean="0"/>
          </a:p>
          <a:p>
            <a:pPr marL="0" indent="0">
              <a:buNone/>
            </a:pPr>
            <a:endParaRPr lang="en-US" baseline="0" dirty="0" smtClean="0"/>
          </a:p>
          <a:p>
            <a:pPr marL="0" indent="0">
              <a:buNone/>
            </a:pPr>
            <a:endParaRPr dirty="0"/>
          </a:p>
        </p:txBody>
      </p:sp>
      <p:sp>
        <p:nvSpPr>
          <p:cNvPr id="276" name="Google Shape;276;p2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26579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56d7411d3e_0_1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56d7411d3e_0_1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And just some final words before we begin, no matter what you're learning but particularly coding, the best way to learn is by doing: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dirty="0" smtClean="0">
                <a:solidFill>
                  <a:srgbClr val="333333"/>
                </a:solidFill>
                <a:latin typeface="Arial" panose="020B0604020202020204" pitchFamily="34" charset="0"/>
                <a:cs typeface="Arial" panose="020B0604020202020204" pitchFamily="34" charset="0"/>
              </a:rPr>
              <a:t>Find a project, make a goal for yourself, push yourself to use R, it's</a:t>
            </a:r>
            <a:r>
              <a:rPr lang="en" sz="1100" baseline="0" dirty="0" smtClean="0">
                <a:solidFill>
                  <a:srgbClr val="333333"/>
                </a:solidFill>
                <a:latin typeface="Arial" panose="020B0604020202020204" pitchFamily="34" charset="0"/>
                <a:cs typeface="Arial" panose="020B0604020202020204" pitchFamily="34" charset="0"/>
              </a:rPr>
              <a:t> OK to lean on some excel, we all due when we're starting out, but try to get that activation energy to get your hands typing code. We would not be teaching this course if we didn't strongly believe that R is accessible to all of you. So keep practicing and you'll get there.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 sz="1100" baseline="0" dirty="0" smtClean="0">
              <a:solidFill>
                <a:srgbClr val="333333"/>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baseline="0" dirty="0" smtClean="0">
                <a:solidFill>
                  <a:srgbClr val="333333"/>
                </a:solidFill>
                <a:latin typeface="Arial" panose="020B0604020202020204" pitchFamily="34" charset="0"/>
                <a:cs typeface="Arial" panose="020B0604020202020204" pitchFamily="34" charset="0"/>
              </a:rPr>
              <a:t>With that let's get started with the workshop. Up next Joe will provide us with the basics of R and get us up and running with Rstudio Cloud.</a:t>
            </a:r>
            <a:endParaRPr lang="en" sz="1100" dirty="0" smtClean="0">
              <a:solidFill>
                <a:srgbClr val="333333"/>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81784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52429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4291121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1e91fc5f9_1_810: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1e91fc5f9_1_810: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Joseph Rudolf, MD is the medical director for the automated core laboratory at ARUP Laboratories in Salt Lake City, Utah.  He earned his medical degree (2012) from the University of Washington School of Medicine in Seattle, Washington. </a:t>
            </a:r>
            <a:r>
              <a:rPr lang="en-US" sz="1100" b="0" i="0" u="none" strike="sngStrike" cap="none" dirty="0" smtClean="0">
                <a:solidFill>
                  <a:srgbClr val="000000"/>
                </a:solidFill>
                <a:effectLst/>
                <a:latin typeface="Arial"/>
                <a:ea typeface="Arial"/>
                <a:cs typeface="Arial"/>
                <a:sym typeface="Arial"/>
              </a:rPr>
              <a:t>He completed his residency training in Clinical Pathology (2015) and fellowship in Clinical Informatics (2017) at the Massachusetts General Hospital in Boston, Massachusetts.  </a:t>
            </a:r>
            <a:r>
              <a:rPr lang="en-US" sz="1100" b="0" i="0" u="none" strike="noStrike" cap="none" dirty="0" smtClean="0">
                <a:solidFill>
                  <a:srgbClr val="000000"/>
                </a:solidFill>
                <a:effectLst/>
                <a:latin typeface="Arial"/>
                <a:ea typeface="Arial"/>
                <a:cs typeface="Arial"/>
                <a:sym typeface="Arial"/>
              </a:rPr>
              <a:t>His clinical and research interests focus on the intersection of informatics and clinical operations including clinical decision support, utilization management, and reporting and analytics. He is also passionate about clinical process improvement and initiatives to support quality and safety.</a:t>
            </a:r>
            <a:endParaRPr dirty="0"/>
          </a:p>
        </p:txBody>
      </p:sp>
    </p:spTree>
    <p:extLst>
      <p:ext uri="{BB962C8B-B14F-4D97-AF65-F5344CB8AC3E}">
        <p14:creationId xmlns:p14="http://schemas.microsoft.com/office/powerpoint/2010/main" val="25352516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1e91fc5f9_1_79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1e91fc5f9_1_79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Patrick Mathias, MD, PhD, is the Associate Medical Director of the Informatics Division in the Department of Laboratory Medicine at the University of Washington School of Medicine.</a:t>
            </a:r>
            <a:r>
              <a:rPr lang="en" strike="sngStrike" dirty="0">
                <a:solidFill>
                  <a:schemeClr val="bg1"/>
                </a:solidFill>
              </a:rPr>
              <a:t> </a:t>
            </a:r>
            <a:r>
              <a:rPr lang="en" sz="800" strike="sngStrike" dirty="0" smtClean="0">
                <a:solidFill>
                  <a:schemeClr val="bg1"/>
                </a:solidFill>
              </a:rPr>
              <a:t>He completed his MD and PhD in Bioengineering at the University of Illinois in Urbana-Champaign, followed by a clinical pathology residency and a clinical informatics fellowship at the University of Washington School of Medicine.</a:t>
            </a:r>
            <a:r>
              <a:rPr lang="en" sz="800" dirty="0" smtClean="0"/>
              <a:t> </a:t>
            </a:r>
            <a:r>
              <a:rPr lang="en" dirty="0" smtClean="0"/>
              <a:t>His </a:t>
            </a:r>
            <a:r>
              <a:rPr lang="en" dirty="0"/>
              <a:t>interests include developing data science and analytics as a core competency to improve clinical lab operations and laboratory stewardship, and applying clinical informatics approaches to mitigate laboratory-associated diagnostic errors. He is interested in developing and improving programming and data science education across all levels of pathology practice.</a:t>
            </a:r>
            <a:endParaRPr dirty="0"/>
          </a:p>
        </p:txBody>
      </p:sp>
    </p:spTree>
    <p:extLst>
      <p:ext uri="{BB962C8B-B14F-4D97-AF65-F5344CB8AC3E}">
        <p14:creationId xmlns:p14="http://schemas.microsoft.com/office/powerpoint/2010/main" val="14807493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51e91fc5f9_1_798: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51e91fc5f9_1_798: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Stephan Kadauke, MD, PhD is an Assistant Professor of Pathology and Lab Medicine at the Children’s Hospital of Philadelphia where he is the Assistant Director of the Cell and Gene Therapy Lab. He leads the Cell and Gene Therapy </a:t>
            </a:r>
            <a:r>
              <a:rPr lang="en-US" sz="1100" b="0" i="0" u="none" strike="noStrike" cap="none" dirty="0" err="1" smtClean="0">
                <a:solidFill>
                  <a:srgbClr val="000000"/>
                </a:solidFill>
                <a:effectLst/>
                <a:latin typeface="Arial"/>
                <a:ea typeface="Arial"/>
                <a:cs typeface="Arial"/>
                <a:sym typeface="Arial"/>
              </a:rPr>
              <a:t>DataOps</a:t>
            </a:r>
            <a:r>
              <a:rPr lang="en-US" sz="1100" b="0" i="0" u="none" strike="noStrike" cap="none" dirty="0" smtClean="0">
                <a:solidFill>
                  <a:srgbClr val="000000"/>
                </a:solidFill>
                <a:effectLst/>
                <a:latin typeface="Arial"/>
                <a:ea typeface="Arial"/>
                <a:cs typeface="Arial"/>
                <a:sym typeface="Arial"/>
              </a:rPr>
              <a:t> group which builds and deploys predictive models and other data products for the care of children who receive bone marrow transplants and other cell therapies. </a:t>
            </a:r>
            <a:endParaRPr dirty="0"/>
          </a:p>
        </p:txBody>
      </p:sp>
    </p:spTree>
    <p:extLst>
      <p:ext uri="{BB962C8B-B14F-4D97-AF65-F5344CB8AC3E}">
        <p14:creationId xmlns:p14="http://schemas.microsoft.com/office/powerpoint/2010/main" val="11540310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51e91fc5f9_1_780: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1e91fc5f9_1_780: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trike="sngStrike" dirty="0">
                <a:solidFill>
                  <a:schemeClr val="dk1"/>
                </a:solidFill>
              </a:rPr>
              <a:t>Daniel S. Herman</a:t>
            </a:r>
            <a:endParaRPr strike="sngStrike"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trike="sngStrike" dirty="0">
                <a:solidFill>
                  <a:schemeClr val="dk1"/>
                </a:solidFill>
              </a:rPr>
              <a:t>Assistant Professor of Pathology and Laboratory Medicine, University of Pennsylvania; Director of Endocrinology, Hospital of the University of Pennsylvania</a:t>
            </a:r>
            <a:endParaRPr strike="sngStrike"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trike="sngStrike" dirty="0">
                <a:solidFill>
                  <a:schemeClr val="dk1"/>
                </a:solidFill>
              </a:rPr>
              <a:t>PHILADELPHIA, PA | </a:t>
            </a:r>
            <a:r>
              <a:rPr lang="en" strike="sngStrike" dirty="0">
                <a:solidFill>
                  <a:srgbClr val="954F72"/>
                </a:solidFill>
              </a:rPr>
              <a:t>daniel.herman2@pennmedicine.upenn.edu</a:t>
            </a:r>
            <a:endParaRPr strike="sngStrike" dirty="0">
              <a:solidFill>
                <a:srgbClr val="954F72"/>
              </a:solidFill>
            </a:endParaRPr>
          </a:p>
          <a:p>
            <a:pPr marL="0" lvl="0" indent="0" algn="l" rtl="0">
              <a:lnSpc>
                <a:spcPct val="115000"/>
              </a:lnSpc>
              <a:spcBef>
                <a:spcPts val="0"/>
              </a:spcBef>
              <a:spcAft>
                <a:spcPts val="0"/>
              </a:spcAft>
              <a:buClr>
                <a:schemeClr val="dk1"/>
              </a:buClr>
              <a:buSzPts val="1100"/>
              <a:buFont typeface="Arial"/>
              <a:buNone/>
            </a:pPr>
            <a:r>
              <a:rPr lang="en" dirty="0">
                <a:solidFill>
                  <a:schemeClr val="dk1"/>
                </a:solidFill>
              </a:rPr>
              <a:t> </a:t>
            </a:r>
            <a:endParaRPr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dirty="0">
                <a:solidFill>
                  <a:schemeClr val="dk1"/>
                </a:solidFill>
              </a:rPr>
              <a:t>Daniel Herman practices clinical pathology at the University of Pennsylvania, where he directs the Endocrinology laboratory at the Hospital of the University of Pennsylvania. </a:t>
            </a:r>
            <a:r>
              <a:rPr lang="en" strike="sngStrike" dirty="0">
                <a:solidFill>
                  <a:schemeClr val="dk1"/>
                </a:solidFill>
              </a:rPr>
              <a:t>He completed his MD and PhD degrees at Harvard Medical School and trained in Clinical Pathology at the University of Washington. </a:t>
            </a:r>
            <a:r>
              <a:rPr lang="en" dirty="0">
                <a:solidFill>
                  <a:schemeClr val="dk1"/>
                </a:solidFill>
              </a:rPr>
              <a:t>His current clinical practice, in addition to clinical chemistry, includes leading informatics projects to make better use of existing laboratory data in the form of live operational dashboards, test utilization reports, and identification of missing patient diagnoses. </a:t>
            </a:r>
            <a:endParaRPr lang="en" dirty="0" smtClean="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dirty="0" smtClean="0">
                <a:solidFill>
                  <a:schemeClr val="dk1"/>
                </a:solidFill>
              </a:rPr>
              <a:t>His </a:t>
            </a:r>
            <a:r>
              <a:rPr lang="en" dirty="0">
                <a:solidFill>
                  <a:schemeClr val="dk1"/>
                </a:solidFill>
              </a:rPr>
              <a:t>research group has been developing EHR-based methods to improve population health screening, focused recently on improving population hypertension management by identifying patients with undiagnosed primary aldosteronism. He is also interested in the intersection of pathology and policy and currently serves as College of American Pathology State Issue Advisor for Pennsylvania.</a:t>
            </a:r>
            <a:endParaRPr dirty="0">
              <a:solidFill>
                <a:schemeClr val="dk1"/>
              </a:solidFill>
            </a:endParaRPr>
          </a:p>
        </p:txBody>
      </p:sp>
    </p:spTree>
    <p:extLst>
      <p:ext uri="{BB962C8B-B14F-4D97-AF65-F5344CB8AC3E}">
        <p14:creationId xmlns:p14="http://schemas.microsoft.com/office/powerpoint/2010/main" val="470550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51e91fc5f9_1_787: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51e91fc5f9_1_787: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Amrom Obstfeld MD, PhD, is the Medical Director of the Division of Pathology Informatics </a:t>
            </a:r>
            <a:r>
              <a:rPr lang="en" dirty="0" smtClean="0"/>
              <a:t>directs the Hematology and Coagulation Laboratories </a:t>
            </a:r>
            <a:r>
              <a:rPr lang="en" dirty="0"/>
              <a:t>at Children’s Hospital of Philadelphia. </a:t>
            </a:r>
            <a:r>
              <a:rPr lang="en" dirty="0" smtClean="0"/>
              <a:t>In</a:t>
            </a:r>
            <a:r>
              <a:rPr lang="en" baseline="0" dirty="0" smtClean="0"/>
              <a:t> this role Amrom leads </a:t>
            </a:r>
            <a:r>
              <a:rPr lang="en" dirty="0" smtClean="0"/>
              <a:t>the </a:t>
            </a:r>
            <a:r>
              <a:rPr lang="en" dirty="0"/>
              <a:t>development of analytic tools to aid in </a:t>
            </a:r>
            <a:r>
              <a:rPr lang="en" dirty="0">
                <a:solidFill>
                  <a:schemeClr val="dk1"/>
                </a:solidFill>
              </a:rPr>
              <a:t>laboratory quality </a:t>
            </a:r>
            <a:r>
              <a:rPr lang="en" dirty="0"/>
              <a:t>management, administration, and operation, </a:t>
            </a:r>
            <a:r>
              <a:rPr lang="en" dirty="0" smtClean="0"/>
              <a:t>supports the deployment of new IS infrastructure</a:t>
            </a:r>
            <a:r>
              <a:rPr lang="en" baseline="0" dirty="0" smtClean="0"/>
              <a:t> in pathology </a:t>
            </a:r>
            <a:r>
              <a:rPr lang="en" dirty="0" smtClean="0"/>
              <a:t>and interfaces </a:t>
            </a:r>
            <a:r>
              <a:rPr lang="en" dirty="0"/>
              <a:t>with other groups throughout the hospital on informatics </a:t>
            </a:r>
            <a:r>
              <a:rPr lang="en" dirty="0" smtClean="0"/>
              <a:t>initiatives. Dr</a:t>
            </a:r>
            <a:r>
              <a:rPr lang="en" dirty="0"/>
              <a:t>. Obstfeld plays a major role in designing and implementing educational experiences for pathology trainees and faculty </a:t>
            </a:r>
            <a:r>
              <a:rPr lang="en" dirty="0">
                <a:solidFill>
                  <a:schemeClr val="dk1"/>
                </a:solidFill>
              </a:rPr>
              <a:t>at the University of Pennsylvania </a:t>
            </a:r>
            <a:r>
              <a:rPr lang="en" dirty="0"/>
              <a:t>within the areas of clinical and pathology informatics. </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1100463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1367066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BECB3397-D5E3-4F33-81FB-15A2B9984586}"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073393"/>
      </p:ext>
    </p:extLst>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Your_Turn_3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59EE4D-9C14-4FCC-ADDF-44BDAD675947}"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497524236"/>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116D801F-AB0D-4BED-A090-6C4557C6BB45}"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4110703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49FB1F-E20E-4B8A-97A9-F749EE272C4C}"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149256948"/>
      </p:ext>
    </p:extLst>
  </p:cSld>
  <p:clrMapOvr>
    <a:masterClrMapping/>
  </p:clrMapOvr>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22ADD8-F106-4098-B324-0DCDA1750B95}"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087430054"/>
      </p:ext>
    </p:extLst>
  </p:cSld>
  <p:clrMapOvr>
    <a:masterClrMapping/>
  </p:clrMapOvr>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8F6EF5-BC4B-4A32-A3F7-181981DE585C}"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8563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3E5C40-1917-4947-AC5D-D15795287B56}"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3198601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7215FB-CD94-498E-BA40-D85064FA191E}"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092194"/>
      </p:ext>
    </p:extLst>
  </p:cSld>
  <p:clrMapOvr>
    <a:masterClrMapping/>
  </p:clrMapOvr>
  <p:extLst mod="1">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p:cSld name="1_Blank">
    <p:spTree>
      <p:nvGrpSpPr>
        <p:cNvPr id="1" name="Shape 28"/>
        <p:cNvGrpSpPr/>
        <p:nvPr/>
      </p:nvGrpSpPr>
      <p:grpSpPr>
        <a:xfrm>
          <a:off x="0" y="0"/>
          <a:ext cx="0" cy="0"/>
          <a:chOff x="0" y="0"/>
          <a:chExt cx="0" cy="0"/>
        </a:xfrm>
      </p:grpSpPr>
      <p:sp>
        <p:nvSpPr>
          <p:cNvPr id="29" name="Google Shape;29;p5"/>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9D1B55A5-EA06-4610-B5BD-4E063C5A8283}" type="datetime1">
              <a:rPr lang="en-US" smtClean="0"/>
              <a:t>7/12/2020</a:t>
            </a:fld>
            <a:endParaRPr/>
          </a:p>
        </p:txBody>
      </p:sp>
      <p:sp>
        <p:nvSpPr>
          <p:cNvPr id="31" name="Google Shape;31;p5"/>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40566874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2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03497673"/>
      </p:ext>
    </p:extLst>
  </p:cSld>
  <p:clrMapOvr>
    <a:masterClrMapping/>
  </p:clrMapOvr>
  <p:extLst mod="1">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263"/>
        <p:cNvGrpSpPr/>
        <p:nvPr/>
      </p:nvGrpSpPr>
      <p:grpSpPr>
        <a:xfrm>
          <a:off x="0" y="0"/>
          <a:ext cx="0" cy="0"/>
          <a:chOff x="0" y="0"/>
          <a:chExt cx="0" cy="0"/>
        </a:xfrm>
      </p:grpSpPr>
      <p:sp>
        <p:nvSpPr>
          <p:cNvPr id="264" name="Google Shape;264;p16"/>
          <p:cNvSpPr/>
          <p:nvPr/>
        </p:nvSpPr>
        <p:spPr>
          <a:xfrm>
            <a:off x="6646867" y="200"/>
            <a:ext cx="5545200" cy="6858000"/>
          </a:xfrm>
          <a:prstGeom prst="rect">
            <a:avLst/>
          </a:prstGeom>
          <a:solidFill>
            <a:srgbClr val="00041C">
              <a:alpha val="184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000"/>
          </a:p>
        </p:txBody>
      </p:sp>
      <p:sp>
        <p:nvSpPr>
          <p:cNvPr id="265" name="Google Shape;265;p16"/>
          <p:cNvSpPr txBox="1">
            <a:spLocks noGrp="1"/>
          </p:cNvSpPr>
          <p:nvPr>
            <p:ph type="sldNum" idx="12"/>
          </p:nvPr>
        </p:nvSpPr>
        <p:spPr>
          <a:xfrm>
            <a:off x="11448767" y="-15833"/>
            <a:ext cx="743200" cy="730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
        <p:nvSpPr>
          <p:cNvPr id="266" name="Google Shape;266;p16"/>
          <p:cNvSpPr txBox="1">
            <a:spLocks noGrp="1"/>
          </p:cNvSpPr>
          <p:nvPr>
            <p:ph type="title"/>
          </p:nvPr>
        </p:nvSpPr>
        <p:spPr>
          <a:xfrm>
            <a:off x="603632" y="827893"/>
            <a:ext cx="5313600" cy="11432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7" name="Google Shape;267;p16"/>
          <p:cNvSpPr txBox="1">
            <a:spLocks noGrp="1"/>
          </p:cNvSpPr>
          <p:nvPr>
            <p:ph type="body" idx="1"/>
          </p:nvPr>
        </p:nvSpPr>
        <p:spPr>
          <a:xfrm>
            <a:off x="603636" y="1883571"/>
            <a:ext cx="5313600" cy="4131200"/>
          </a:xfrm>
          <a:prstGeom prst="rect">
            <a:avLst/>
          </a:prstGeom>
        </p:spPr>
        <p:txBody>
          <a:bodyPr spcFirstLastPara="1" wrap="square" lIns="91425" tIns="91425" rIns="91425" bIns="91425" anchor="t" anchorCtr="0"/>
          <a:lstStyle>
            <a:lvl1pPr marL="609585" lvl="0" indent="-457189" rtl="0">
              <a:spcBef>
                <a:spcPts val="0"/>
              </a:spcBef>
              <a:spcAft>
                <a:spcPts val="0"/>
              </a:spcAft>
              <a:buSzPts val="1800"/>
              <a:buChar char="●"/>
              <a:defRPr>
                <a:solidFill>
                  <a:schemeClr val="lt1"/>
                </a:solidFill>
              </a:defRPr>
            </a:lvl1pPr>
            <a:lvl2pPr marL="1219170" lvl="1" indent="-423323" rtl="0">
              <a:spcBef>
                <a:spcPts val="2133"/>
              </a:spcBef>
              <a:spcAft>
                <a:spcPts val="0"/>
              </a:spcAft>
              <a:buSzPts val="1400"/>
              <a:buChar char="○"/>
              <a:defRPr>
                <a:solidFill>
                  <a:schemeClr val="lt1"/>
                </a:solidFill>
              </a:defRPr>
            </a:lvl2pPr>
            <a:lvl3pPr marL="1828754" lvl="2" indent="-423323" rtl="0">
              <a:spcBef>
                <a:spcPts val="2133"/>
              </a:spcBef>
              <a:spcAft>
                <a:spcPts val="0"/>
              </a:spcAft>
              <a:buSzPts val="1400"/>
              <a:buChar char="■"/>
              <a:defRPr>
                <a:solidFill>
                  <a:schemeClr val="lt1"/>
                </a:solidFill>
              </a:defRPr>
            </a:lvl3pPr>
            <a:lvl4pPr marL="2438339" lvl="3" indent="-423323" rtl="0">
              <a:spcBef>
                <a:spcPts val="2133"/>
              </a:spcBef>
              <a:spcAft>
                <a:spcPts val="0"/>
              </a:spcAft>
              <a:buSzPts val="1400"/>
              <a:buChar char="●"/>
              <a:defRPr>
                <a:solidFill>
                  <a:schemeClr val="lt1"/>
                </a:solidFill>
              </a:defRPr>
            </a:lvl4pPr>
            <a:lvl5pPr marL="3047924" lvl="4" indent="-423323" rtl="0">
              <a:spcBef>
                <a:spcPts val="2133"/>
              </a:spcBef>
              <a:spcAft>
                <a:spcPts val="0"/>
              </a:spcAft>
              <a:buSzPts val="1400"/>
              <a:buChar char="○"/>
              <a:defRPr>
                <a:solidFill>
                  <a:schemeClr val="lt1"/>
                </a:solidFill>
              </a:defRPr>
            </a:lvl5pPr>
            <a:lvl6pPr marL="3657509" lvl="5" indent="-423323" rtl="0">
              <a:spcBef>
                <a:spcPts val="2133"/>
              </a:spcBef>
              <a:spcAft>
                <a:spcPts val="0"/>
              </a:spcAft>
              <a:buSzPts val="1400"/>
              <a:buChar char="■"/>
              <a:defRPr>
                <a:solidFill>
                  <a:schemeClr val="lt1"/>
                </a:solidFill>
              </a:defRPr>
            </a:lvl6pPr>
            <a:lvl7pPr marL="4267093" lvl="6" indent="-423323" rtl="0">
              <a:spcBef>
                <a:spcPts val="2133"/>
              </a:spcBef>
              <a:spcAft>
                <a:spcPts val="0"/>
              </a:spcAft>
              <a:buSzPts val="1400"/>
              <a:buChar char="●"/>
              <a:defRPr>
                <a:solidFill>
                  <a:schemeClr val="lt1"/>
                </a:solidFill>
              </a:defRPr>
            </a:lvl7pPr>
            <a:lvl8pPr marL="4876678" lvl="7" indent="-423323" rtl="0">
              <a:spcBef>
                <a:spcPts val="2133"/>
              </a:spcBef>
              <a:spcAft>
                <a:spcPts val="0"/>
              </a:spcAft>
              <a:buSzPts val="1400"/>
              <a:buChar char="○"/>
              <a:defRPr>
                <a:solidFill>
                  <a:schemeClr val="lt1"/>
                </a:solidFill>
              </a:defRPr>
            </a:lvl8pPr>
            <a:lvl9pPr marL="5486263" lvl="8" indent="-423323" rtl="0">
              <a:spcBef>
                <a:spcPts val="2133"/>
              </a:spcBef>
              <a:spcAft>
                <a:spcPts val="2133"/>
              </a:spcAft>
              <a:buSzPts val="1400"/>
              <a:buChar char="■"/>
              <a:defRPr>
                <a:solidFill>
                  <a:schemeClr val="lt1"/>
                </a:solidFill>
              </a:defRPr>
            </a:lvl9pPr>
          </a:lstStyle>
          <a:p>
            <a:endParaRPr/>
          </a:p>
        </p:txBody>
      </p:sp>
    </p:spTree>
    <p:extLst>
      <p:ext uri="{BB962C8B-B14F-4D97-AF65-F5344CB8AC3E}">
        <p14:creationId xmlns:p14="http://schemas.microsoft.com/office/powerpoint/2010/main" val="1073852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CABA08-37BF-439D-82D8-01FE1856DC69}"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4843397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258165788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AF86E0-F10E-44FA-9ABE-5BDA0DA5EA17}"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4034466"/>
      </p:ext>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66143341"/>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18E95B9-B75A-4BC8-A845-2C0DFFDB2C57}"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982541898"/>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CDA3C39-A18A-4E19-ABDE-80E5224D5B0F}"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490791873"/>
      </p:ext>
    </p:extLst>
  </p:cSld>
  <p:clrMapOvr>
    <a:masterClrMapping/>
  </p:clrMapOvr>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CDC67C6-246E-4E17-A7CD-E9BF8E35602B}"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a:xfrm>
            <a:off x="11567604" y="6470704"/>
            <a:ext cx="491971" cy="274320"/>
          </a:xfr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17157476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546DC2-DC32-4D29-8E82-E17A69B9C85C}"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extLst/>
          </a:blip>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93572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Your_Turn_5min">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81B662C3-5039-4660-89E6-120C0F6EB38E}"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extLst/>
          </a:blip>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149920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CB34245-7884-4EB5-B7F1-8F32C31A1C46}" type="datetime1">
              <a:rPr lang="en-US" smtClean="0">
                <a:solidFill>
                  <a:prstClr val="black">
                    <a:lumMod val="95000"/>
                    <a:lumOff val="5000"/>
                  </a:prstClr>
                </a:solidFill>
              </a:rPr>
              <a:t>7/12/2020</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69689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5" r:id="rId17"/>
    <p:sldLayoutId id="2147483673" r:id="rId18"/>
    <p:sldLayoutId id="2147483676" r:id="rId19"/>
    <p:sldLayoutId id="2147483678" r:id="rId20"/>
  </p:sldLayoutIdLst>
  <p:timing>
    <p:tnLst>
      <p:par>
        <p:cTn id="1" dur="indefinite" restart="never" nodeType="tmRoot"/>
      </p:par>
    </p:tnLst>
  </p:timing>
  <p:hf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6.jp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a:xfrm>
            <a:off x="363984" y="4960137"/>
            <a:ext cx="7865616" cy="1463040"/>
          </a:xfrm>
        </p:spPr>
        <p:txBody>
          <a:bodyPr>
            <a:noAutofit/>
          </a:bodyPr>
          <a:lstStyle/>
          <a:p>
            <a:r>
              <a:rPr lang="en-US" sz="7200" dirty="0">
                <a:solidFill>
                  <a:schemeClr val="tx1">
                    <a:lumMod val="65000"/>
                    <a:lumOff val="35000"/>
                  </a:schemeClr>
                </a:solidFill>
              </a:rPr>
              <a:t>Introduction to R Workshop </a:t>
            </a:r>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b="1" dirty="0" smtClean="0">
                <a:solidFill>
                  <a:schemeClr val="tx1">
                    <a:lumMod val="65000"/>
                    <a:lumOff val="35000"/>
                  </a:schemeClr>
                </a:solidFill>
              </a:rPr>
              <a:t>Amrom Obstfeld</a:t>
            </a:r>
          </a:p>
          <a:p>
            <a:r>
              <a:rPr lang="en-US" sz="2800" dirty="0" smtClean="0">
                <a:solidFill>
                  <a:schemeClr val="tx1">
                    <a:lumMod val="65000"/>
                    <a:lumOff val="35000"/>
                  </a:schemeClr>
                </a:solidFill>
              </a:rPr>
              <a:t>July </a:t>
            </a:r>
            <a:r>
              <a:rPr lang="en-US" sz="2800" dirty="0" smtClean="0">
                <a:solidFill>
                  <a:schemeClr val="tx1">
                    <a:lumMod val="65000"/>
                    <a:lumOff val="35000"/>
                  </a:schemeClr>
                </a:solidFill>
              </a:rPr>
              <a:t>16, 2020</a:t>
            </a: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a:t>
            </a:fld>
            <a:endParaRPr lang="en-US">
              <a:solidFill>
                <a:prstClr val="black">
                  <a:lumMod val="95000"/>
                  <a:lumOff val="5000"/>
                </a:prstClr>
              </a:solidFill>
            </a:endParaRPr>
          </a:p>
        </p:txBody>
      </p:sp>
    </p:spTree>
    <p:extLst>
      <p:ext uri="{BB962C8B-B14F-4D97-AF65-F5344CB8AC3E}">
        <p14:creationId xmlns:p14="http://schemas.microsoft.com/office/powerpoint/2010/main" val="17114873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24"/>
          <p:cNvSpPr txBox="1">
            <a:spLocks noGrp="1"/>
          </p:cNvSpPr>
          <p:nvPr>
            <p:ph type="title"/>
          </p:nvPr>
        </p:nvSpPr>
        <p:spPr>
          <a:xfrm>
            <a:off x="796246" y="827893"/>
            <a:ext cx="5120985"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Amrom Obstfeld</a:t>
            </a:r>
            <a:endParaRPr dirty="0">
              <a:solidFill>
                <a:srgbClr val="434343"/>
              </a:solidFill>
            </a:endParaRPr>
          </a:p>
        </p:txBody>
      </p:sp>
      <p:sp>
        <p:nvSpPr>
          <p:cNvPr id="315" name="Google Shape;315;p24"/>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Clr>
                <a:schemeClr val="dk1"/>
              </a:buClr>
              <a:buSzPts val="1100"/>
              <a:buNone/>
            </a:pPr>
            <a:r>
              <a:rPr lang="en" sz="2400" dirty="0">
                <a:solidFill>
                  <a:srgbClr val="434343"/>
                </a:solidFill>
              </a:rPr>
              <a:t>Assistant Professor of Clinical Pathology and Laboratory Medicine</a:t>
            </a:r>
            <a:endParaRPr sz="2400" dirty="0">
              <a:solidFill>
                <a:srgbClr val="434343"/>
              </a:solidFill>
            </a:endParaRPr>
          </a:p>
          <a:p>
            <a:pPr marL="0" indent="0">
              <a:spcBef>
                <a:spcPts val="2133"/>
              </a:spcBef>
              <a:buClr>
                <a:schemeClr val="dk1"/>
              </a:buClr>
              <a:buSzPts val="1100"/>
              <a:buNone/>
            </a:pPr>
            <a:r>
              <a:rPr lang="en" sz="2400" dirty="0">
                <a:solidFill>
                  <a:srgbClr val="434343"/>
                </a:solidFill>
              </a:rPr>
              <a:t>University of Pennsylvania Perelman School of Medicine</a:t>
            </a:r>
            <a:endParaRPr sz="2400" dirty="0">
              <a:solidFill>
                <a:srgbClr val="434343"/>
              </a:solidFill>
            </a:endParaRPr>
          </a:p>
          <a:p>
            <a:pPr marL="0" indent="0">
              <a:spcBef>
                <a:spcPts val="2133"/>
              </a:spcBef>
              <a:buClr>
                <a:schemeClr val="dk1"/>
              </a:buClr>
              <a:buSzPts val="1100"/>
              <a:buNone/>
            </a:pPr>
            <a:r>
              <a:rPr lang="en" sz="2400" dirty="0" smtClean="0">
                <a:solidFill>
                  <a:srgbClr val="434343"/>
                </a:solidFill>
              </a:rPr>
              <a:t>Director </a:t>
            </a:r>
            <a:r>
              <a:rPr lang="en" sz="2400" dirty="0">
                <a:solidFill>
                  <a:srgbClr val="434343"/>
                </a:solidFill>
              </a:rPr>
              <a:t>of </a:t>
            </a:r>
            <a:r>
              <a:rPr lang="en-US" sz="2400" dirty="0" smtClean="0">
                <a:solidFill>
                  <a:srgbClr val="434343"/>
                </a:solidFill>
              </a:rPr>
              <a:t>Pathology Informatics</a:t>
            </a:r>
            <a:endParaRPr sz="2400" dirty="0">
              <a:solidFill>
                <a:srgbClr val="434343"/>
              </a:solidFill>
            </a:endParaRPr>
          </a:p>
          <a:p>
            <a:pPr marL="0" indent="0">
              <a:spcBef>
                <a:spcPts val="2133"/>
              </a:spcBef>
              <a:buClr>
                <a:schemeClr val="dk1"/>
              </a:buClr>
              <a:buSzPts val="1100"/>
              <a:buNone/>
            </a:pPr>
            <a:r>
              <a:rPr lang="en" sz="2400" dirty="0">
                <a:solidFill>
                  <a:srgbClr val="434343"/>
                </a:solidFill>
              </a:rPr>
              <a:t>Children's Hospital of Philadelphia</a:t>
            </a:r>
            <a:endParaRPr sz="2400" dirty="0">
              <a:solidFill>
                <a:srgbClr val="434343"/>
              </a:solidFill>
            </a:endParaRPr>
          </a:p>
          <a:p>
            <a:pPr marL="0" indent="0">
              <a:spcBef>
                <a:spcPts val="2133"/>
              </a:spcBef>
              <a:spcAft>
                <a:spcPts val="2133"/>
              </a:spcAft>
              <a:buNone/>
            </a:pPr>
            <a:endParaRPr sz="2400" dirty="0">
              <a:solidFill>
                <a:srgbClr val="434343"/>
              </a:solidFill>
            </a:endParaRPr>
          </a:p>
        </p:txBody>
      </p:sp>
      <p:pic>
        <p:nvPicPr>
          <p:cNvPr id="316" name="Google Shape;316;p24"/>
          <p:cNvPicPr preferRelativeResize="0"/>
          <p:nvPr/>
        </p:nvPicPr>
        <p:blipFill>
          <a:blip r:embed="rId3">
            <a:alphaModFix/>
          </a:blip>
          <a:stretch>
            <a:fillRect/>
          </a:stretch>
        </p:blipFill>
        <p:spPr>
          <a:xfrm>
            <a:off x="7777163" y="938213"/>
            <a:ext cx="3348038" cy="4188813"/>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10</a:t>
            </a:fld>
            <a:endParaRPr lang="en"/>
          </a:p>
        </p:txBody>
      </p:sp>
    </p:spTree>
    <p:extLst>
      <p:ext uri="{BB962C8B-B14F-4D97-AF65-F5344CB8AC3E}">
        <p14:creationId xmlns:p14="http://schemas.microsoft.com/office/powerpoint/2010/main" val="3356262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smtClean="0">
                <a:solidFill>
                  <a:schemeClr val="tx1">
                    <a:lumMod val="75000"/>
                    <a:lumOff val="25000"/>
                  </a:schemeClr>
                </a:solidFill>
              </a:rPr>
              <a:t>Workshop Workflow</a:t>
            </a:r>
            <a:endParaRPr lang="en-US" sz="6600" dirty="0">
              <a:solidFill>
                <a:schemeClr val="tx1">
                  <a:lumMod val="75000"/>
                  <a:lumOff val="25000"/>
                </a:schemeClr>
              </a:solidFill>
            </a:endParaRPr>
          </a:p>
        </p:txBody>
      </p:sp>
    </p:spTree>
    <p:extLst>
      <p:ext uri="{BB962C8B-B14F-4D97-AF65-F5344CB8AC3E}">
        <p14:creationId xmlns:p14="http://schemas.microsoft.com/office/powerpoint/2010/main" val="349811011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29"/>
          <p:cNvSpPr txBox="1">
            <a:spLocks noGrp="1"/>
          </p:cNvSpPr>
          <p:nvPr>
            <p:ph type="title"/>
          </p:nvPr>
        </p:nvSpPr>
        <p:spPr>
          <a:prstGeom prst="rect">
            <a:avLst/>
          </a:prstGeom>
        </p:spPr>
        <p:txBody>
          <a:bodyPr spcFirstLastPara="1" wrap="square" lIns="121900" tIns="121900" rIns="121900" bIns="121900" anchor="t" anchorCtr="0">
            <a:noAutofit/>
          </a:bodyPr>
          <a:lstStyle/>
          <a:p>
            <a:r>
              <a:rPr lang="en" dirty="0"/>
              <a:t>Lectures</a:t>
            </a:r>
            <a:endParaRPr dirty="0"/>
          </a:p>
        </p:txBody>
      </p:sp>
      <p:pic>
        <p:nvPicPr>
          <p:cNvPr id="349" name="Google Shape;349;p29"/>
          <p:cNvPicPr preferRelativeResize="0"/>
          <p:nvPr/>
        </p:nvPicPr>
        <p:blipFill rotWithShape="1">
          <a:blip r:embed="rId3">
            <a:alphaModFix/>
          </a:blip>
          <a:srcRect r="56939" b="53460"/>
          <a:stretch/>
        </p:blipFill>
        <p:spPr>
          <a:xfrm>
            <a:off x="1448191" y="1534757"/>
            <a:ext cx="4128800" cy="2358267"/>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350" name="Google Shape;350;p29"/>
          <p:cNvPicPr preferRelativeResize="0"/>
          <p:nvPr/>
        </p:nvPicPr>
        <p:blipFill rotWithShape="1">
          <a:blip r:embed="rId3">
            <a:alphaModFix/>
          </a:blip>
          <a:srcRect l="50910"/>
          <a:stretch/>
        </p:blipFill>
        <p:spPr>
          <a:xfrm>
            <a:off x="6202792" y="1534767"/>
            <a:ext cx="4706899" cy="5067300"/>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351" name="Google Shape;351;p29"/>
          <p:cNvPicPr preferRelativeResize="0"/>
          <p:nvPr/>
        </p:nvPicPr>
        <p:blipFill>
          <a:blip r:embed="rId4">
            <a:alphaModFix/>
          </a:blip>
          <a:stretch>
            <a:fillRect/>
          </a:stretch>
        </p:blipFill>
        <p:spPr>
          <a:xfrm>
            <a:off x="1448201" y="4267201"/>
            <a:ext cx="4128801" cy="2319332"/>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sp>
        <p:nvSpPr>
          <p:cNvPr id="13" name="Freeform 12"/>
          <p:cNvSpPr/>
          <p:nvPr/>
        </p:nvSpPr>
        <p:spPr>
          <a:xfrm rot="5400000">
            <a:off x="5630020" y="2155842"/>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4" name="Right Arrow 13"/>
          <p:cNvSpPr/>
          <p:nvPr/>
        </p:nvSpPr>
        <p:spPr>
          <a:xfrm rot="5400000">
            <a:off x="3134904" y="3836636"/>
            <a:ext cx="811032" cy="463563"/>
          </a:xfrm>
          <a:prstGeom prst="rightArrow">
            <a:avLst/>
          </a:pr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6" name="Freeform 15"/>
          <p:cNvSpPr/>
          <p:nvPr/>
        </p:nvSpPr>
        <p:spPr>
          <a:xfrm rot="5400000">
            <a:off x="5630020" y="4054260"/>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3" name="Slide Number Placeholder 2"/>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12</a:t>
            </a:fld>
            <a:endParaRPr lang="en-US">
              <a:solidFill>
                <a:prstClr val="black">
                  <a:lumMod val="95000"/>
                  <a:lumOff val="5000"/>
                </a:prstClr>
              </a:solidFill>
            </a:endParaRPr>
          </a:p>
        </p:txBody>
      </p:sp>
    </p:spTree>
    <p:extLst>
      <p:ext uri="{BB962C8B-B14F-4D97-AF65-F5344CB8AC3E}">
        <p14:creationId xmlns:p14="http://schemas.microsoft.com/office/powerpoint/2010/main" val="16746160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51"/>
                                        </p:tgtEl>
                                        <p:attrNameLst>
                                          <p:attrName>style.visibility</p:attrName>
                                        </p:attrNameLst>
                                      </p:cBhvr>
                                      <p:to>
                                        <p:strVal val="visible"/>
                                      </p:to>
                                    </p:set>
                                    <p:animEffect transition="in" filter="fade">
                                      <p:cBhvr>
                                        <p:cTn id="7" dur="500"/>
                                        <p:tgtEl>
                                          <p:spTgt spid="351"/>
                                        </p:tgtEl>
                                      </p:cBhvr>
                                    </p:animEffect>
                                  </p:childTnLst>
                                </p:cTn>
                              </p:par>
                              <p:par>
                                <p:cTn id="8" presetID="10" presetClass="entr" presetSubtype="0" fill="hold" nodeType="withEffect">
                                  <p:stCondLst>
                                    <p:cond delay="0"/>
                                  </p:stCondLst>
                                  <p:childTnLst>
                                    <p:set>
                                      <p:cBhvr>
                                        <p:cTn id="9" dur="1" fill="hold">
                                          <p:stCondLst>
                                            <p:cond delay="0"/>
                                          </p:stCondLst>
                                        </p:cTn>
                                        <p:tgtEl>
                                          <p:spTgt spid="350"/>
                                        </p:tgtEl>
                                        <p:attrNameLst>
                                          <p:attrName>style.visibility</p:attrName>
                                        </p:attrNameLst>
                                      </p:cBhvr>
                                      <p:to>
                                        <p:strVal val="visible"/>
                                      </p:to>
                                    </p:set>
                                    <p:animEffect transition="in" filter="fade">
                                      <p:cBhvr>
                                        <p:cTn id="10" dur="500"/>
                                        <p:tgtEl>
                                          <p:spTgt spid="3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Setup</a:t>
            </a:r>
            <a:endParaRPr lang="en-US" dirty="0"/>
          </a:p>
        </p:txBody>
      </p:sp>
      <p:pic>
        <p:nvPicPr>
          <p:cNvPr id="1026" name="Picture 2" descr="First slid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3092" y="2209262"/>
            <a:ext cx="3619504" cy="30130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Zoom | PortfolioSolutions"/>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659219" y="2158410"/>
            <a:ext cx="2395982" cy="311477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5"/>
          <a:stretch>
            <a:fillRect/>
          </a:stretch>
        </p:blipFill>
        <p:spPr>
          <a:xfrm>
            <a:off x="9130487" y="2201298"/>
            <a:ext cx="2342827" cy="3029003"/>
          </a:xfrm>
          <a:prstGeom prst="rect">
            <a:avLst/>
          </a:prstGeom>
        </p:spPr>
      </p:pic>
      <p:grpSp>
        <p:nvGrpSpPr>
          <p:cNvPr id="10" name="Group 9"/>
          <p:cNvGrpSpPr/>
          <p:nvPr/>
        </p:nvGrpSpPr>
        <p:grpSpPr>
          <a:xfrm>
            <a:off x="923235" y="5472820"/>
            <a:ext cx="9951333" cy="1243354"/>
            <a:chOff x="923235" y="5472820"/>
            <a:chExt cx="9951333" cy="1243354"/>
          </a:xfrm>
        </p:grpSpPr>
        <p:pic>
          <p:nvPicPr>
            <p:cNvPr id="7" name="Picture 6" descr="Free photo: Blank, Business, Computer, Desktop - Free ..."/>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3235" y="5472820"/>
              <a:ext cx="1867949" cy="1243354"/>
            </a:xfrm>
            <a:prstGeom prst="rect">
              <a:avLst/>
            </a:prstGeom>
          </p:spPr>
        </p:pic>
        <p:sp>
          <p:nvSpPr>
            <p:cNvPr id="8" name="TextBox 7"/>
            <p:cNvSpPr txBox="1"/>
            <p:nvPr/>
          </p:nvSpPr>
          <p:spPr>
            <a:xfrm>
              <a:off x="1622209" y="5620624"/>
              <a:ext cx="470000" cy="707886"/>
            </a:xfrm>
            <a:prstGeom prst="rect">
              <a:avLst/>
            </a:prstGeom>
            <a:noFill/>
          </p:spPr>
          <p:txBody>
            <a:bodyPr wrap="none" rtlCol="0">
              <a:spAutoFit/>
            </a:bodyPr>
            <a:lstStyle/>
            <a:p>
              <a:r>
                <a:rPr lang="en-US" sz="4000" dirty="0" smtClean="0"/>
                <a:t>1</a:t>
              </a:r>
              <a:endParaRPr lang="en-US" sz="4000" dirty="0"/>
            </a:p>
          </p:txBody>
        </p:sp>
        <p:pic>
          <p:nvPicPr>
            <p:cNvPr id="11" name="Picture 10" descr="Free photo: Blank, Business, Computer, Desktop - Free ..."/>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70131" y="5472820"/>
              <a:ext cx="1867949" cy="1243354"/>
            </a:xfrm>
            <a:prstGeom prst="rect">
              <a:avLst/>
            </a:prstGeom>
          </p:spPr>
        </p:pic>
        <p:sp>
          <p:nvSpPr>
            <p:cNvPr id="12" name="TextBox 11"/>
            <p:cNvSpPr txBox="1"/>
            <p:nvPr/>
          </p:nvSpPr>
          <p:spPr>
            <a:xfrm>
              <a:off x="5969105" y="5620624"/>
              <a:ext cx="470000" cy="707886"/>
            </a:xfrm>
            <a:prstGeom prst="rect">
              <a:avLst/>
            </a:prstGeom>
            <a:noFill/>
          </p:spPr>
          <p:txBody>
            <a:bodyPr wrap="none" rtlCol="0">
              <a:spAutoFit/>
            </a:bodyPr>
            <a:lstStyle/>
            <a:p>
              <a:r>
                <a:rPr lang="en-US" sz="4000" dirty="0" smtClean="0"/>
                <a:t>2</a:t>
              </a:r>
              <a:endParaRPr lang="en-US" sz="4000" dirty="0"/>
            </a:p>
          </p:txBody>
        </p:sp>
        <p:pic>
          <p:nvPicPr>
            <p:cNvPr id="9" name="Picture 8" descr="How to draw a ``bunch of documents'' icon with Tikz? - TeX ..."/>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29231" y="5521828"/>
              <a:ext cx="1145337" cy="1145337"/>
            </a:xfrm>
            <a:prstGeom prst="rect">
              <a:avLst/>
            </a:prstGeom>
          </p:spPr>
        </p:pic>
      </p:grpSp>
      <p:sp>
        <p:nvSpPr>
          <p:cNvPr id="13" name="Slide Number Placeholder 12"/>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13</a:t>
            </a:fld>
            <a:endParaRPr lang="en-US">
              <a:solidFill>
                <a:prstClr val="black">
                  <a:lumMod val="95000"/>
                  <a:lumOff val="5000"/>
                </a:prstClr>
              </a:solidFill>
            </a:endParaRPr>
          </a:p>
        </p:txBody>
      </p:sp>
    </p:spTree>
    <p:extLst>
      <p:ext uri="{BB962C8B-B14F-4D97-AF65-F5344CB8AC3E}">
        <p14:creationId xmlns:p14="http://schemas.microsoft.com/office/powerpoint/2010/main" val="211430195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Workshop </a:t>
            </a:r>
            <a:r>
              <a:rPr lang="en-US" dirty="0" err="1" smtClean="0"/>
              <a:t>Coursebook</a:t>
            </a:r>
            <a:endParaRPr lang="en-US" dirty="0"/>
          </a:p>
        </p:txBody>
      </p:sp>
      <p:pic>
        <p:nvPicPr>
          <p:cNvPr id="3" name="Picture 2"/>
          <p:cNvPicPr>
            <a:picLocks noChangeAspect="1"/>
          </p:cNvPicPr>
          <p:nvPr/>
        </p:nvPicPr>
        <p:blipFill>
          <a:blip r:embed="rId3"/>
          <a:stretch>
            <a:fillRect/>
          </a:stretch>
        </p:blipFill>
        <p:spPr>
          <a:xfrm>
            <a:off x="7976390" y="2174665"/>
            <a:ext cx="2342827" cy="3029003"/>
          </a:xfrm>
          <a:prstGeom prst="rect">
            <a:avLst/>
          </a:prstGeom>
        </p:spPr>
      </p:pic>
      <p:sp>
        <p:nvSpPr>
          <p:cNvPr id="4" name="TextBox 3"/>
          <p:cNvSpPr txBox="1"/>
          <p:nvPr/>
        </p:nvSpPr>
        <p:spPr>
          <a:xfrm>
            <a:off x="1024128" y="2353692"/>
            <a:ext cx="10096500" cy="1200329"/>
          </a:xfrm>
          <a:prstGeom prst="rect">
            <a:avLst/>
          </a:prstGeom>
          <a:noFill/>
        </p:spPr>
        <p:txBody>
          <a:bodyPr wrap="square" rtlCol="0">
            <a:spAutoFit/>
          </a:bodyPr>
          <a:lstStyle/>
          <a:p>
            <a:pPr marL="288925" lvl="1" indent="-288925">
              <a:buFont typeface="Arial" panose="020B0604020202020204" pitchFamily="34" charset="0"/>
              <a:buChar char="•"/>
            </a:pPr>
            <a:r>
              <a:rPr lang="en-US" sz="3600" dirty="0" smtClean="0">
                <a:latin typeface="Arial" panose="020B0604020202020204" pitchFamily="34" charset="0"/>
                <a:cs typeface="Arial" panose="020B0604020202020204" pitchFamily="34" charset="0"/>
              </a:rPr>
              <a:t>Print out of all slides</a:t>
            </a:r>
          </a:p>
          <a:p>
            <a:pPr marL="288925" lvl="1" indent="-288925">
              <a:buFont typeface="Arial" panose="020B0604020202020204" pitchFamily="34" charset="0"/>
              <a:buChar char="•"/>
            </a:pPr>
            <a:r>
              <a:rPr lang="en-US" sz="3600" dirty="0" smtClean="0">
                <a:latin typeface="Arial" panose="020B0604020202020204" pitchFamily="34" charset="0"/>
                <a:cs typeface="Arial" panose="020B0604020202020204" pitchFamily="34" charset="0"/>
              </a:rPr>
              <a:t>Appendix</a:t>
            </a:r>
            <a:r>
              <a:rPr lang="en-US" sz="3600" dirty="0" smtClean="0">
                <a:latin typeface="Arial" panose="020B0604020202020204" pitchFamily="34" charset="0"/>
                <a:cs typeface="Arial" panose="020B0604020202020204" pitchFamily="34" charset="0"/>
              </a:rPr>
              <a:t>	 </a:t>
            </a:r>
            <a:endParaRPr lang="en-US" sz="3600" dirty="0" smtClean="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14</a:t>
            </a:fld>
            <a:endParaRPr lang="en-US">
              <a:solidFill>
                <a:prstClr val="black">
                  <a:lumMod val="95000"/>
                  <a:lumOff val="5000"/>
                </a:prstClr>
              </a:solidFill>
            </a:endParaRPr>
          </a:p>
        </p:txBody>
      </p:sp>
      <p:sp>
        <p:nvSpPr>
          <p:cNvPr id="6" name="TextBox 5"/>
          <p:cNvSpPr txBox="1"/>
          <p:nvPr/>
        </p:nvSpPr>
        <p:spPr>
          <a:xfrm>
            <a:off x="1717089" y="3554021"/>
            <a:ext cx="10096500" cy="1200329"/>
          </a:xfrm>
          <a:prstGeom prst="rect">
            <a:avLst/>
          </a:prstGeom>
          <a:noFill/>
        </p:spPr>
        <p:txBody>
          <a:bodyPr wrap="square" rtlCol="0">
            <a:spAutoFit/>
          </a:bodyPr>
          <a:lstStyle/>
          <a:p>
            <a:pPr marL="571500" lvl="1" indent="-571500">
              <a:buSzPct val="60000"/>
              <a:buFont typeface="Courier New" panose="02070309020205020404" pitchFamily="49" charset="0"/>
              <a:buChar char="o"/>
            </a:pPr>
            <a:r>
              <a:rPr lang="en-US" sz="3600" dirty="0" smtClean="0">
                <a:latin typeface="Arial" panose="020B0604020202020204" pitchFamily="34" charset="0"/>
                <a:cs typeface="Arial" panose="020B0604020202020204" pitchFamily="34" charset="0"/>
              </a:rPr>
              <a:t>Cheat sheets </a:t>
            </a:r>
          </a:p>
          <a:p>
            <a:pPr marL="571500" lvl="1" indent="-571500">
              <a:buSzPct val="60000"/>
              <a:buFont typeface="Courier New" panose="02070309020205020404" pitchFamily="49" charset="0"/>
              <a:buChar char="o"/>
            </a:pPr>
            <a:r>
              <a:rPr lang="en-US" sz="3600" dirty="0" smtClean="0">
                <a:latin typeface="Arial" panose="020B0604020202020204" pitchFamily="34" charset="0"/>
                <a:cs typeface="Arial" panose="020B0604020202020204" pitchFamily="34" charset="0"/>
              </a:rPr>
              <a:t>Useful resources</a:t>
            </a:r>
            <a:endParaRPr lang="en-US" sz="3600"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586572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Using Zoom </a:t>
            </a:r>
            <a:endParaRPr lang="en-US" sz="6000" dirty="0"/>
          </a:p>
        </p:txBody>
      </p:sp>
      <p:pic>
        <p:nvPicPr>
          <p:cNvPr id="3" name="Picture 4" descr="Zoom | PortfolioSolutions"/>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1849390" y="2477724"/>
            <a:ext cx="2395982" cy="311477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297714" y="2477724"/>
            <a:ext cx="6647543" cy="3046988"/>
          </a:xfrm>
          <a:prstGeom prst="rect">
            <a:avLst/>
          </a:prstGeom>
          <a:noFill/>
        </p:spPr>
        <p:txBody>
          <a:bodyPr wrap="square" rtlCol="0">
            <a:spAutoFit/>
          </a:bodyPr>
          <a:lstStyle/>
          <a:p>
            <a:pPr marL="171450" indent="-171450">
              <a:buFont typeface="Arial" panose="020B0604020202020204" pitchFamily="34" charset="0"/>
              <a:buChar char="•"/>
            </a:pPr>
            <a:r>
              <a:rPr lang="en-US" sz="4800" dirty="0" smtClean="0"/>
              <a:t> Participants muted</a:t>
            </a:r>
          </a:p>
          <a:p>
            <a:pPr marL="171450" indent="-171450">
              <a:buFont typeface="Arial" panose="020B0604020202020204" pitchFamily="34" charset="0"/>
              <a:buChar char="•"/>
            </a:pPr>
            <a:r>
              <a:rPr lang="en-US" sz="4800" dirty="0"/>
              <a:t> </a:t>
            </a:r>
            <a:r>
              <a:rPr lang="en-US" sz="4800" dirty="0" smtClean="0"/>
              <a:t>Chat window</a:t>
            </a:r>
          </a:p>
          <a:p>
            <a:pPr marL="171450" lvl="1" indent="-171450">
              <a:buFont typeface="Arial" panose="020B0604020202020204" pitchFamily="34" charset="0"/>
              <a:buChar char="•"/>
            </a:pPr>
            <a:r>
              <a:rPr lang="en-US" sz="4800" dirty="0"/>
              <a:t> </a:t>
            </a:r>
            <a:r>
              <a:rPr lang="en-US" sz="4800" dirty="0" smtClean="0"/>
              <a:t>Non-verbal feedback</a:t>
            </a:r>
          </a:p>
          <a:p>
            <a:pPr marL="171450" lvl="1" indent="-171450">
              <a:buFont typeface="Arial" panose="020B0604020202020204" pitchFamily="34" charset="0"/>
              <a:buChar char="•"/>
            </a:pPr>
            <a:r>
              <a:rPr lang="en-US" sz="4800" dirty="0"/>
              <a:t> </a:t>
            </a:r>
            <a:r>
              <a:rPr lang="en-US" sz="4800" dirty="0" smtClean="0"/>
              <a:t>Breakout sessions</a:t>
            </a:r>
            <a:endParaRPr lang="en-US" sz="4800" dirty="0"/>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15</a:t>
            </a:fld>
            <a:endParaRPr lang="en-US">
              <a:solidFill>
                <a:prstClr val="black">
                  <a:lumMod val="95000"/>
                  <a:lumOff val="5000"/>
                </a:prstClr>
              </a:solidFill>
            </a:endParaRPr>
          </a:p>
        </p:txBody>
      </p:sp>
    </p:spTree>
    <p:extLst>
      <p:ext uri="{BB962C8B-B14F-4D97-AF65-F5344CB8AC3E}">
        <p14:creationId xmlns:p14="http://schemas.microsoft.com/office/powerpoint/2010/main" val="4374148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85226" y="-184558"/>
            <a:ext cx="13078437" cy="7197754"/>
          </a:xfrm>
          <a:prstGeom prst="rect">
            <a:avLst/>
          </a:prstGeom>
          <a:solidFill>
            <a:srgbClr val="1A1A1A"/>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endParaRPr lang="en-US"/>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9860" r="188" b="6051"/>
          <a:stretch/>
        </p:blipFill>
        <p:spPr>
          <a:xfrm>
            <a:off x="0" y="144780"/>
            <a:ext cx="12169140" cy="6262505"/>
          </a:xfrm>
          <a:prstGeom prst="rect">
            <a:avLst/>
          </a:prstGeom>
        </p:spPr>
      </p:pic>
      <p:sp>
        <p:nvSpPr>
          <p:cNvPr id="7" name="Oval 6"/>
          <p:cNvSpPr/>
          <p:nvPr/>
        </p:nvSpPr>
        <p:spPr>
          <a:xfrm>
            <a:off x="5131293" y="4714043"/>
            <a:ext cx="417251" cy="292963"/>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16</a:t>
            </a:fld>
            <a:endParaRPr lang="en-US">
              <a:solidFill>
                <a:prstClr val="black">
                  <a:lumMod val="95000"/>
                  <a:lumOff val="5000"/>
                </a:prstClr>
              </a:solidFill>
            </a:endParaRPr>
          </a:p>
        </p:txBody>
      </p:sp>
    </p:spTree>
    <p:extLst>
      <p:ext uri="{BB962C8B-B14F-4D97-AF65-F5344CB8AC3E}">
        <p14:creationId xmlns:p14="http://schemas.microsoft.com/office/powerpoint/2010/main" val="13174252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85226" y="-184558"/>
            <a:ext cx="13078437" cy="7197754"/>
          </a:xfrm>
          <a:prstGeom prst="rect">
            <a:avLst/>
          </a:prstGeom>
          <a:solidFill>
            <a:srgbClr val="1A1A1A"/>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endParaRPr lang="en-US"/>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9860" r="188" b="6051"/>
          <a:stretch/>
        </p:blipFill>
        <p:spPr>
          <a:xfrm>
            <a:off x="-356248" y="275208"/>
            <a:ext cx="11908395" cy="6128320"/>
          </a:xfrm>
          <a:prstGeom prst="rect">
            <a:avLst/>
          </a:prstGeom>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68420"/>
          <a:stretch/>
        </p:blipFill>
        <p:spPr>
          <a:xfrm>
            <a:off x="9357450" y="1464988"/>
            <a:ext cx="2792382" cy="4421079"/>
          </a:xfrm>
          <a:prstGeom prst="rect">
            <a:avLst/>
          </a:prstGeom>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4269" t="26881" r="14372" b="13757"/>
          <a:stretch/>
        </p:blipFill>
        <p:spPr>
          <a:xfrm>
            <a:off x="798990" y="1464988"/>
            <a:ext cx="8700116" cy="4421079"/>
          </a:xfrm>
          <a:prstGeom prst="rect">
            <a:avLst/>
          </a:prstGeom>
        </p:spPr>
      </p:pic>
      <p:sp>
        <p:nvSpPr>
          <p:cNvPr id="4" name="Rectangle 3"/>
          <p:cNvSpPr/>
          <p:nvPr/>
        </p:nvSpPr>
        <p:spPr>
          <a:xfrm>
            <a:off x="9093930" y="568175"/>
            <a:ext cx="103336" cy="603504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320584" y="4731799"/>
            <a:ext cx="417251" cy="292963"/>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17</a:t>
            </a:fld>
            <a:endParaRPr lang="en-US">
              <a:solidFill>
                <a:prstClr val="black">
                  <a:lumMod val="95000"/>
                  <a:lumOff val="5000"/>
                </a:prstClr>
              </a:solidFill>
            </a:endParaRPr>
          </a:p>
        </p:txBody>
      </p:sp>
    </p:spTree>
    <p:extLst>
      <p:ext uri="{BB962C8B-B14F-4D97-AF65-F5344CB8AC3E}">
        <p14:creationId xmlns:p14="http://schemas.microsoft.com/office/powerpoint/2010/main" val="14645151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Help</a:t>
            </a:r>
            <a:endParaRPr lang="en-US" dirty="0"/>
          </a:p>
        </p:txBody>
      </p:sp>
      <p:sp>
        <p:nvSpPr>
          <p:cNvPr id="3" name="TextBox 2"/>
          <p:cNvSpPr txBox="1"/>
          <p:nvPr/>
        </p:nvSpPr>
        <p:spPr>
          <a:xfrm>
            <a:off x="1420392" y="2220272"/>
            <a:ext cx="8309534" cy="3785652"/>
          </a:xfrm>
          <a:prstGeom prst="rect">
            <a:avLst/>
          </a:prstGeom>
          <a:noFill/>
        </p:spPr>
        <p:txBody>
          <a:bodyPr wrap="square" rtlCol="0">
            <a:spAutoFit/>
          </a:bodyPr>
          <a:lstStyle/>
          <a:p>
            <a:pPr marL="171450" indent="-171450">
              <a:buFont typeface="Arial" panose="020B0604020202020204" pitchFamily="34" charset="0"/>
              <a:buChar char="•"/>
            </a:pPr>
            <a:r>
              <a:rPr lang="en-US" sz="4000" dirty="0"/>
              <a:t> During presentation – Raise hand, instructor will </a:t>
            </a:r>
            <a:r>
              <a:rPr lang="en-US" sz="4000" dirty="0" smtClean="0"/>
              <a:t>DM </a:t>
            </a:r>
          </a:p>
          <a:p>
            <a:pPr marL="171450" indent="-171450">
              <a:buFont typeface="Arial" panose="020B0604020202020204" pitchFamily="34" charset="0"/>
              <a:buChar char="•"/>
            </a:pPr>
            <a:endParaRPr lang="en-US" sz="4000" dirty="0"/>
          </a:p>
          <a:p>
            <a:pPr marL="171450" indent="-171450">
              <a:buFont typeface="Arial" panose="020B0604020202020204" pitchFamily="34" charset="0"/>
              <a:buChar char="•"/>
            </a:pPr>
            <a:r>
              <a:rPr lang="en-US" sz="4000" dirty="0" smtClean="0"/>
              <a:t> Break out sessions – Instructor available, unmuted</a:t>
            </a:r>
          </a:p>
          <a:p>
            <a:pPr marL="171450" indent="-171450">
              <a:buFont typeface="Arial" panose="020B0604020202020204" pitchFamily="34" charset="0"/>
              <a:buChar char="•"/>
            </a:pPr>
            <a:endParaRPr lang="en-US" sz="4000" dirty="0"/>
          </a:p>
        </p:txBody>
      </p:sp>
      <p:grpSp>
        <p:nvGrpSpPr>
          <p:cNvPr id="7" name="Group 6"/>
          <p:cNvGrpSpPr/>
          <p:nvPr/>
        </p:nvGrpSpPr>
        <p:grpSpPr>
          <a:xfrm>
            <a:off x="8840846" y="0"/>
            <a:ext cx="3351154" cy="2343706"/>
            <a:chOff x="8638317" y="4367814"/>
            <a:chExt cx="3351154" cy="2343706"/>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68420" b="55827"/>
            <a:stretch/>
          </p:blipFill>
          <p:spPr>
            <a:xfrm>
              <a:off x="8638317" y="4367814"/>
              <a:ext cx="3351154" cy="2343705"/>
            </a:xfrm>
            <a:prstGeom prst="rect">
              <a:avLst/>
            </a:prstGeom>
          </p:spPr>
        </p:pic>
        <p:sp>
          <p:nvSpPr>
            <p:cNvPr id="5" name="Rounded Rectangle 4"/>
            <p:cNvSpPr/>
            <p:nvPr/>
          </p:nvSpPr>
          <p:spPr>
            <a:xfrm>
              <a:off x="8638317" y="6150806"/>
              <a:ext cx="710214" cy="560714"/>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18</a:t>
            </a:fld>
            <a:endParaRPr lang="en-US">
              <a:solidFill>
                <a:prstClr val="black">
                  <a:lumMod val="95000"/>
                  <a:lumOff val="5000"/>
                </a:prstClr>
              </a:solidFill>
            </a:endParaRPr>
          </a:p>
        </p:txBody>
      </p:sp>
    </p:spTree>
    <p:extLst>
      <p:ext uri="{BB962C8B-B14F-4D97-AF65-F5344CB8AC3E}">
        <p14:creationId xmlns:p14="http://schemas.microsoft.com/office/powerpoint/2010/main" val="18654348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smtClean="0">
                <a:solidFill>
                  <a:schemeClr val="tx1">
                    <a:lumMod val="75000"/>
                    <a:lumOff val="25000"/>
                  </a:schemeClr>
                </a:solidFill>
              </a:rPr>
              <a:t>Who are you?</a:t>
            </a:r>
            <a:endParaRPr lang="en-US" sz="6600" dirty="0">
              <a:solidFill>
                <a:schemeClr val="tx1">
                  <a:lumMod val="75000"/>
                  <a:lumOff val="25000"/>
                </a:schemeClr>
              </a:solidFill>
            </a:endParaRPr>
          </a:p>
        </p:txBody>
      </p:sp>
    </p:spTree>
    <p:extLst>
      <p:ext uri="{BB962C8B-B14F-4D97-AF65-F5344CB8AC3E}">
        <p14:creationId xmlns:p14="http://schemas.microsoft.com/office/powerpoint/2010/main" val="8775243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smtClean="0">
                <a:solidFill>
                  <a:schemeClr val="tx1">
                    <a:lumMod val="75000"/>
                    <a:lumOff val="25000"/>
                  </a:schemeClr>
                </a:solidFill>
              </a:rPr>
              <a:t>Course Introduction</a:t>
            </a:r>
            <a:endParaRPr lang="en-US" sz="6600" dirty="0">
              <a:solidFill>
                <a:schemeClr val="tx1">
                  <a:lumMod val="75000"/>
                  <a:lumOff val="25000"/>
                </a:schemeClr>
              </a:solidFill>
            </a:endParaRPr>
          </a:p>
        </p:txBody>
      </p:sp>
    </p:spTree>
    <p:extLst>
      <p:ext uri="{BB962C8B-B14F-4D97-AF65-F5344CB8AC3E}">
        <p14:creationId xmlns:p14="http://schemas.microsoft.com/office/powerpoint/2010/main" val="203402215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p:nvPr/>
        </p:nvSpPr>
        <p:spPr>
          <a:xfrm>
            <a:off x="-60959" y="0"/>
            <a:ext cx="12306300" cy="69286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80" name="Google Shape;280;p30"/>
          <p:cNvSpPr txBox="1"/>
          <p:nvPr/>
        </p:nvSpPr>
        <p:spPr>
          <a:xfrm>
            <a:off x="572429" y="1832149"/>
            <a:ext cx="11672912" cy="4105607"/>
          </a:xfrm>
          <a:prstGeom prst="rect">
            <a:avLst/>
          </a:prstGeom>
          <a:noFill/>
          <a:ln>
            <a:noFill/>
          </a:ln>
        </p:spPr>
        <p:txBody>
          <a:bodyPr spcFirstLastPara="1" wrap="square" lIns="0" tIns="6804" rIns="0" bIns="0" anchor="t" anchorCtr="0">
            <a:noAutofit/>
          </a:bodyPr>
          <a:lstStyle/>
          <a:p>
            <a:pPr marL="6803"/>
            <a:r>
              <a:rPr lang="en-US" sz="3600" dirty="0">
                <a:solidFill>
                  <a:srgbClr val="005493"/>
                </a:solidFill>
                <a:latin typeface="Arial" panose="020B0604020202020204" pitchFamily="34" charset="0"/>
                <a:ea typeface="Calibri"/>
                <a:cs typeface="Arial" panose="020B0604020202020204" pitchFamily="34" charset="0"/>
                <a:sym typeface="Calibri"/>
              </a:rPr>
              <a:t>Introduce yourself to your </a:t>
            </a:r>
            <a:r>
              <a:rPr lang="en-US" sz="3600" dirty="0" smtClean="0">
                <a:solidFill>
                  <a:srgbClr val="005493"/>
                </a:solidFill>
                <a:latin typeface="Arial" panose="020B0604020202020204" pitchFamily="34" charset="0"/>
                <a:ea typeface="Calibri"/>
                <a:cs typeface="Arial" panose="020B0604020202020204" pitchFamily="34" charset="0"/>
                <a:sym typeface="Calibri"/>
              </a:rPr>
              <a:t>breakout roommates</a:t>
            </a:r>
          </a:p>
          <a:p>
            <a:pPr marL="6803"/>
            <a:endParaRPr lang="en-US" sz="3600" dirty="0">
              <a:solidFill>
                <a:srgbClr val="005493"/>
              </a:solidFill>
              <a:latin typeface="Arial" panose="020B0604020202020204" pitchFamily="34" charset="0"/>
              <a:ea typeface="Calibri"/>
              <a:cs typeface="Arial" panose="020B0604020202020204" pitchFamily="34" charset="0"/>
              <a:sym typeface="Calibri"/>
            </a:endParaRPr>
          </a:p>
        </p:txBody>
      </p:sp>
      <p:sp>
        <p:nvSpPr>
          <p:cNvPr id="6" name="Google Shape;53;p8"/>
          <p:cNvSpPr txBox="1"/>
          <p:nvPr/>
        </p:nvSpPr>
        <p:spPr>
          <a:xfrm>
            <a:off x="4064655" y="422246"/>
            <a:ext cx="3670259" cy="914464"/>
          </a:xfrm>
          <a:prstGeom prst="rect">
            <a:avLst/>
          </a:prstGeom>
          <a:noFill/>
          <a:ln>
            <a:noFill/>
          </a:ln>
        </p:spPr>
        <p:txBody>
          <a:bodyPr spcFirstLastPara="1" wrap="square" lIns="0" tIns="8504" rIns="0" bIns="0" anchor="t" anchorCtr="0">
            <a:noAutofit/>
          </a:bodyPr>
          <a:lstStyle/>
          <a:p>
            <a:pPr marL="6803" algn="ctr"/>
            <a:r>
              <a:rPr lang="en-US" sz="5196" dirty="0" smtClean="0">
                <a:solidFill>
                  <a:srgbClr val="005493"/>
                </a:solidFill>
                <a:latin typeface="Arial" panose="020B0604020202020204" pitchFamily="34" charset="0"/>
                <a:ea typeface="Calibri"/>
                <a:cs typeface="Arial" panose="020B0604020202020204" pitchFamily="34" charset="0"/>
                <a:sym typeface="Calibri"/>
              </a:rPr>
              <a:t>Your Turn </a:t>
            </a:r>
            <a:endParaRPr sz="5196" dirty="0">
              <a:latin typeface="Arial" panose="020B0604020202020204" pitchFamily="34" charset="0"/>
              <a:ea typeface="Calibri"/>
              <a:cs typeface="Arial" panose="020B0604020202020204" pitchFamily="34" charset="0"/>
              <a:sym typeface="Calibri"/>
            </a:endParaRPr>
          </a:p>
        </p:txBody>
      </p:sp>
      <p:sp>
        <p:nvSpPr>
          <p:cNvPr id="2" name="Slide Number Placeholder 1"/>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20</a:t>
            </a:fld>
            <a:endParaRPr lang="en-US">
              <a:solidFill>
                <a:prstClr val="black">
                  <a:lumMod val="95000"/>
                  <a:lumOff val="5000"/>
                </a:prstClr>
              </a:solidFill>
            </a:endParaRPr>
          </a:p>
        </p:txBody>
      </p:sp>
      <p:sp>
        <p:nvSpPr>
          <p:cNvPr id="3" name="Rectangle 2"/>
          <p:cNvSpPr/>
          <p:nvPr/>
        </p:nvSpPr>
        <p:spPr>
          <a:xfrm>
            <a:off x="3456373" y="3168859"/>
            <a:ext cx="6096000" cy="2308324"/>
          </a:xfrm>
          <a:prstGeom prst="rect">
            <a:avLst/>
          </a:prstGeom>
        </p:spPr>
        <p:txBody>
          <a:bodyPr>
            <a:spAutoFit/>
          </a:bodyPr>
          <a:lstStyle/>
          <a:p>
            <a:pPr marL="6803" lvl="5"/>
            <a:r>
              <a:rPr lang="en-US" sz="3600" dirty="0">
                <a:solidFill>
                  <a:srgbClr val="005493"/>
                </a:solidFill>
                <a:latin typeface="Arial" panose="020B0604020202020204" pitchFamily="34" charset="0"/>
                <a:ea typeface="Calibri"/>
                <a:cs typeface="Arial" panose="020B0604020202020204" pitchFamily="34" charset="0"/>
                <a:sym typeface="Calibri"/>
              </a:rPr>
              <a:t>Who are you?</a:t>
            </a:r>
          </a:p>
          <a:p>
            <a:pPr marL="6803" lvl="5"/>
            <a:r>
              <a:rPr lang="en-US" sz="3600" dirty="0">
                <a:solidFill>
                  <a:srgbClr val="005493"/>
                </a:solidFill>
                <a:latin typeface="Arial" panose="020B0604020202020204" pitchFamily="34" charset="0"/>
                <a:ea typeface="Calibri"/>
                <a:cs typeface="Arial" panose="020B0604020202020204" pitchFamily="34" charset="0"/>
                <a:sym typeface="Calibri"/>
              </a:rPr>
              <a:t>Where are you from?</a:t>
            </a:r>
          </a:p>
          <a:p>
            <a:pPr marL="6803" lvl="5"/>
            <a:r>
              <a:rPr lang="en-US" sz="3600" dirty="0">
                <a:solidFill>
                  <a:srgbClr val="005493"/>
                </a:solidFill>
                <a:latin typeface="Arial" panose="020B0604020202020204" pitchFamily="34" charset="0"/>
                <a:ea typeface="Calibri"/>
                <a:cs typeface="Arial" panose="020B0604020202020204" pitchFamily="34" charset="0"/>
                <a:sym typeface="Calibri"/>
              </a:rPr>
              <a:t>Why are you here?</a:t>
            </a:r>
          </a:p>
          <a:p>
            <a:pPr marL="6803" lvl="5"/>
            <a:r>
              <a:rPr lang="en-US" sz="3600" dirty="0">
                <a:solidFill>
                  <a:srgbClr val="005493"/>
                </a:solidFill>
                <a:latin typeface="Arial" panose="020B0604020202020204" pitchFamily="34" charset="0"/>
                <a:ea typeface="Calibri"/>
                <a:cs typeface="Arial" panose="020B0604020202020204" pitchFamily="34" charset="0"/>
                <a:sym typeface="Calibri"/>
              </a:rPr>
              <a:t>Have you ever used R?</a:t>
            </a:r>
            <a:endParaRPr lang="en-US" sz="3600" dirty="0">
              <a:solidFill>
                <a:srgbClr val="005493"/>
              </a:solidFill>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38101843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3"/>
          <p:cNvSpPr txBox="1">
            <a:spLocks noGrp="1"/>
          </p:cNvSpPr>
          <p:nvPr>
            <p:ph type="title"/>
          </p:nvPr>
        </p:nvSpPr>
        <p:spPr>
          <a:xfrm>
            <a:off x="1125020" y="816546"/>
            <a:ext cx="10651380" cy="763600"/>
          </a:xfrm>
          <a:prstGeom prst="rect">
            <a:avLst/>
          </a:prstGeom>
        </p:spPr>
        <p:txBody>
          <a:bodyPr spcFirstLastPara="1" vert="horz" wrap="square" lIns="121900" tIns="121900" rIns="121900" bIns="121900" rtlCol="0" anchor="t" anchorCtr="0">
            <a:noAutofit/>
          </a:bodyPr>
          <a:lstStyle/>
          <a:p>
            <a:pPr>
              <a:buClr>
                <a:schemeClr val="dk1"/>
              </a:buClr>
              <a:buSzPts val="1100"/>
            </a:pPr>
            <a:r>
              <a:rPr lang="en" dirty="0"/>
              <a:t>Final Tips</a:t>
            </a:r>
            <a:endParaRPr dirty="0"/>
          </a:p>
          <a:p>
            <a:endParaRPr dirty="0"/>
          </a:p>
        </p:txBody>
      </p:sp>
      <p:sp>
        <p:nvSpPr>
          <p:cNvPr id="375" name="Google Shape;375;p33"/>
          <p:cNvSpPr txBox="1">
            <a:spLocks noGrp="1"/>
          </p:cNvSpPr>
          <p:nvPr>
            <p:ph type="body" idx="1"/>
          </p:nvPr>
        </p:nvSpPr>
        <p:spPr>
          <a:xfrm>
            <a:off x="415600" y="2025450"/>
            <a:ext cx="11360800" cy="4039749"/>
          </a:xfrm>
          <a:prstGeom prst="rect">
            <a:avLst/>
          </a:prstGeom>
        </p:spPr>
        <p:txBody>
          <a:bodyPr spcFirstLastPara="1" vert="horz" wrap="square" lIns="121900" tIns="121900" rIns="121900" bIns="121900" rtlCol="0" anchor="t" anchorCtr="0">
            <a:noAutofit/>
          </a:bodyPr>
          <a:lstStyle/>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The best way to learn to code is by </a:t>
            </a:r>
            <a:r>
              <a:rPr lang="en" sz="3600" dirty="0" smtClean="0">
                <a:solidFill>
                  <a:srgbClr val="333333"/>
                </a:solidFill>
                <a:latin typeface="Arial" panose="020B0604020202020204" pitchFamily="34" charset="0"/>
                <a:cs typeface="Arial" panose="020B0604020202020204" pitchFamily="34" charset="0"/>
              </a:rPr>
              <a:t>doing</a:t>
            </a:r>
            <a:endParaRPr lang="en"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endParaRPr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Practice is key! </a:t>
            </a:r>
            <a:endParaRPr sz="3600" dirty="0">
              <a:latin typeface="Arial" panose="020B0604020202020204" pitchFamily="34" charset="0"/>
              <a:cs typeface="Arial" panose="020B0604020202020204" pitchFamily="34" charset="0"/>
            </a:endParaRPr>
          </a:p>
        </p:txBody>
      </p:sp>
      <p:sp>
        <p:nvSpPr>
          <p:cNvPr id="2" name="Slide Number Placeholder 1"/>
          <p:cNvSpPr>
            <a:spLocks noGrp="1"/>
          </p:cNvSpPr>
          <p:nvPr>
            <p:ph type="sldNum" idx="12"/>
          </p:nvPr>
        </p:nvSpPr>
        <p:spPr/>
        <p:txBody>
          <a:bodyPr/>
          <a:lstStyle/>
          <a:p>
            <a:pPr algn="r"/>
            <a:fld id="{00000000-1234-1234-1234-123412341234}" type="slidenum">
              <a:rPr lang="en" smtClean="0"/>
              <a:pPr algn="r"/>
              <a:t>21</a:t>
            </a:fld>
            <a:endParaRPr lang="en"/>
          </a:p>
        </p:txBody>
      </p:sp>
    </p:spTree>
    <p:extLst>
      <p:ext uri="{BB962C8B-B14F-4D97-AF65-F5344CB8AC3E}">
        <p14:creationId xmlns:p14="http://schemas.microsoft.com/office/powerpoint/2010/main" val="29849541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rgbClr val="434343"/>
                </a:solidFill>
              </a:rPr>
              <a:t>Goals and Objectives</a:t>
            </a:r>
            <a:endParaRPr lang="en-US" dirty="0">
              <a:solidFill>
                <a:srgbClr val="434343"/>
              </a:solidFill>
            </a:endParaRPr>
          </a:p>
        </p:txBody>
      </p:sp>
      <p:sp>
        <p:nvSpPr>
          <p:cNvPr id="3" name="TextBox 2"/>
          <p:cNvSpPr txBox="1"/>
          <p:nvPr/>
        </p:nvSpPr>
        <p:spPr>
          <a:xfrm>
            <a:off x="1024128" y="2353692"/>
            <a:ext cx="10096500" cy="3416320"/>
          </a:xfrm>
          <a:prstGeom prst="rect">
            <a:avLst/>
          </a:prstGeom>
          <a:noFill/>
        </p:spPr>
        <p:txBody>
          <a:bodyPr wrap="square" rtlCol="0">
            <a:spAutoFit/>
          </a:bodyPr>
          <a:lstStyle/>
          <a:p>
            <a:pPr marL="288925" lvl="1" indent="-288925">
              <a:buFont typeface="Arial" panose="020B0604020202020204" pitchFamily="34" charset="0"/>
              <a:buChar char="•"/>
            </a:pPr>
            <a:r>
              <a:rPr lang="en-US" sz="3600" dirty="0" smtClean="0">
                <a:latin typeface="Arial Narrow" panose="020B0606020202030204" pitchFamily="34" charset="0"/>
              </a:rPr>
              <a:t>Advocate for the use of R as a means of improving reproducibility </a:t>
            </a:r>
            <a:r>
              <a:rPr lang="en-US" sz="3600" dirty="0">
                <a:latin typeface="Arial Narrow" panose="020B0606020202030204" pitchFamily="34" charset="0"/>
              </a:rPr>
              <a:t>in clinical data analysis</a:t>
            </a:r>
          </a:p>
          <a:p>
            <a:pPr marL="288925" lvl="1" indent="-288925">
              <a:buFont typeface="Arial" panose="020B0604020202020204" pitchFamily="34" charset="0"/>
              <a:buChar char="•"/>
            </a:pPr>
            <a:r>
              <a:rPr lang="en-US" sz="3600" dirty="0" smtClean="0">
                <a:latin typeface="Arial Narrow" panose="020B0606020202030204" pitchFamily="34" charset="0"/>
              </a:rPr>
              <a:t>Demonstrate how R is used to </a:t>
            </a:r>
            <a:r>
              <a:rPr lang="en-US" sz="3600" dirty="0">
                <a:latin typeface="Arial Narrow" panose="020B0606020202030204" pitchFamily="34" charset="0"/>
              </a:rPr>
              <a:t>perform </a:t>
            </a:r>
            <a:r>
              <a:rPr lang="en-US" sz="3600" dirty="0" smtClean="0">
                <a:latin typeface="Arial Narrow" panose="020B0606020202030204" pitchFamily="34" charset="0"/>
              </a:rPr>
              <a:t>analyses </a:t>
            </a:r>
            <a:r>
              <a:rPr lang="en-US" sz="3600" dirty="0">
                <a:latin typeface="Arial Narrow" panose="020B0606020202030204" pitchFamily="34" charset="0"/>
              </a:rPr>
              <a:t>of laboratory </a:t>
            </a:r>
            <a:r>
              <a:rPr lang="en-US" sz="3600" dirty="0" smtClean="0">
                <a:latin typeface="Arial Narrow" panose="020B0606020202030204" pitchFamily="34" charset="0"/>
              </a:rPr>
              <a:t>operational data</a:t>
            </a:r>
            <a:endParaRPr lang="en-US" sz="3600" dirty="0">
              <a:latin typeface="Arial Narrow" panose="020B0606020202030204" pitchFamily="34" charset="0"/>
            </a:endParaRPr>
          </a:p>
          <a:p>
            <a:pPr marL="288925" lvl="1" indent="-288925">
              <a:buFont typeface="Arial" panose="020B0604020202020204" pitchFamily="34" charset="0"/>
              <a:buChar char="•"/>
            </a:pPr>
            <a:r>
              <a:rPr lang="en-US" sz="3600" dirty="0" smtClean="0">
                <a:latin typeface="Arial Narrow" panose="020B0606020202030204" pitchFamily="34" charset="0"/>
              </a:rPr>
              <a:t>Establish a basis of understanding in the 'tidy' approach to data analysis within the framework of R</a:t>
            </a: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3</a:t>
            </a:fld>
            <a:endParaRPr lang="en-US">
              <a:solidFill>
                <a:prstClr val="black">
                  <a:lumMod val="95000"/>
                  <a:lumOff val="5000"/>
                </a:prstClr>
              </a:solidFill>
            </a:endParaRPr>
          </a:p>
        </p:txBody>
      </p:sp>
    </p:spTree>
    <p:extLst>
      <p:ext uri="{BB962C8B-B14F-4D97-AF65-F5344CB8AC3E}">
        <p14:creationId xmlns:p14="http://schemas.microsoft.com/office/powerpoint/2010/main" val="31836935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13064"/>
            <a:ext cx="1012054" cy="2148396"/>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9" name="Table 88"/>
          <p:cNvGraphicFramePr>
            <a:graphicFrameLocks noGrp="1"/>
          </p:cNvGraphicFramePr>
          <p:nvPr>
            <p:extLst/>
          </p:nvPr>
        </p:nvGraphicFramePr>
        <p:xfrm>
          <a:off x="883579" y="287674"/>
          <a:ext cx="10880330" cy="6138809"/>
        </p:xfrm>
        <a:graphic>
          <a:graphicData uri="http://schemas.openxmlformats.org/drawingml/2006/table">
            <a:tbl>
              <a:tblPr/>
              <a:tblGrid>
                <a:gridCol w="2176062">
                  <a:extLst>
                    <a:ext uri="{9D8B030D-6E8A-4147-A177-3AD203B41FA5}">
                      <a16:colId xmlns:a16="http://schemas.microsoft.com/office/drawing/2014/main" val="3165365227"/>
                    </a:ext>
                  </a:extLst>
                </a:gridCol>
                <a:gridCol w="4352134">
                  <a:extLst>
                    <a:ext uri="{9D8B030D-6E8A-4147-A177-3AD203B41FA5}">
                      <a16:colId xmlns:a16="http://schemas.microsoft.com/office/drawing/2014/main" val="3978612482"/>
                    </a:ext>
                  </a:extLst>
                </a:gridCol>
                <a:gridCol w="4352134">
                  <a:extLst>
                    <a:ext uri="{9D8B030D-6E8A-4147-A177-3AD203B41FA5}">
                      <a16:colId xmlns:a16="http://schemas.microsoft.com/office/drawing/2014/main" val="974137365"/>
                    </a:ext>
                  </a:extLst>
                </a:gridCol>
              </a:tblGrid>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July 16 2020</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panose="020B0604020202020204" pitchFamily="34" charset="0"/>
                        </a:rPr>
                        <a:t>Session</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panose="020B0604020202020204" pitchFamily="34" charset="0"/>
                        </a:rPr>
                        <a:t>Instructor</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4028080633"/>
                  </a:ext>
                </a:extLst>
              </a:tr>
              <a:tr h="90944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1:00 pm - 1:30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Instructor Introductions, Introduction to technology</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a:solidFill>
                            <a:srgbClr val="212121"/>
                          </a:solidFill>
                          <a:effectLst/>
                          <a:latin typeface="Arial" panose="020B0604020202020204" pitchFamily="34" charset="0"/>
                          <a:ea typeface="+mn-ea"/>
                          <a:cs typeface="+mn-cs"/>
                        </a:rPr>
                        <a:t>Amrom Obstfeld</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200374226"/>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1:30 pm - 2:15 pm</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Introduction to R and </a:t>
                      </a:r>
                      <a:r>
                        <a:rPr lang="en-US" sz="1800" b="0" i="0" u="none" strike="noStrike" kern="1200" dirty="0" err="1">
                          <a:solidFill>
                            <a:srgbClr val="212121"/>
                          </a:solidFill>
                          <a:effectLst/>
                          <a:latin typeface="Arial" panose="020B0604020202020204" pitchFamily="34" charset="0"/>
                          <a:ea typeface="+mn-ea"/>
                          <a:cs typeface="+mn-cs"/>
                        </a:rPr>
                        <a:t>RStudio</a:t>
                      </a:r>
                      <a:r>
                        <a:rPr lang="en-US" sz="1800" b="0" i="0" u="none" strike="noStrike" kern="1200" dirty="0">
                          <a:solidFill>
                            <a:srgbClr val="212121"/>
                          </a:solidFill>
                          <a:effectLst/>
                          <a:latin typeface="Arial" panose="020B0604020202020204" pitchFamily="34" charset="0"/>
                          <a:ea typeface="+mn-ea"/>
                          <a:cs typeface="+mn-cs"/>
                        </a:rPr>
                        <a:t> </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Joe Rudolf</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820667567"/>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2:30 pm - 3:15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smtClean="0">
                          <a:solidFill>
                            <a:srgbClr val="212121"/>
                          </a:solidFill>
                          <a:effectLst/>
                          <a:latin typeface="Arial" panose="020B0604020202020204" pitchFamily="34" charset="0"/>
                        </a:rPr>
                        <a:t>Reproducible </a:t>
                      </a:r>
                      <a:r>
                        <a:rPr lang="en-US" sz="1800" b="0" i="0" u="none" strike="noStrike" dirty="0">
                          <a:solidFill>
                            <a:srgbClr val="212121"/>
                          </a:solidFill>
                          <a:effectLst/>
                          <a:latin typeface="Arial" panose="020B0604020202020204" pitchFamily="34" charset="0"/>
                        </a:rPr>
                        <a:t>Reporting</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Patrick Mathias</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023930905"/>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3:30 pm - 5:00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a:t>
                      </a:r>
                      <a:r>
                        <a:rPr lang="en-US" sz="1800" b="0" i="0" u="none" strike="noStrike" dirty="0" smtClean="0">
                          <a:solidFill>
                            <a:srgbClr val="212121"/>
                          </a:solidFill>
                          <a:effectLst/>
                          <a:latin typeface="Arial" panose="020B0604020202020204" pitchFamily="34" charset="0"/>
                        </a:rPr>
                        <a:t>Visualization</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Stephan Kadauke</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506962476"/>
                  </a:ext>
                </a:extLst>
              </a:tr>
              <a:tr h="653741">
                <a:tc>
                  <a:txBody>
                    <a:bodyPr/>
                    <a:lstStyle/>
                    <a:p>
                      <a:pPr rtl="0" fontAlgn="t">
                        <a:spcBef>
                          <a:spcPts val="0"/>
                        </a:spcBef>
                        <a:spcAft>
                          <a:spcPts val="1500"/>
                        </a:spcAft>
                      </a:pPr>
                      <a:r>
                        <a:rPr lang="en-US" sz="1800" b="0" i="0" u="none" strike="noStrike">
                          <a:solidFill>
                            <a:srgbClr val="000000"/>
                          </a:solidFill>
                          <a:effectLst/>
                          <a:latin typeface="Arial" panose="020B0604020202020204" pitchFamily="34" charset="0"/>
                        </a:rPr>
                        <a:t>July 17 2020</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r>
                        <a:rPr lang="en-US" sz="1800">
                          <a:effectLst/>
                        </a:rPr>
                        <a:t/>
                      </a:r>
                      <a:br>
                        <a:rPr lang="en-US" sz="1800">
                          <a:effectLst/>
                        </a:rPr>
                      </a:b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r>
                        <a:rPr lang="en-US" sz="1800">
                          <a:effectLst/>
                        </a:rPr>
                        <a:t/>
                      </a:r>
                      <a:br>
                        <a:rPr lang="en-US" sz="1800">
                          <a:effectLst/>
                        </a:rPr>
                      </a:b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762833297"/>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1:00 pm - 2:30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a:t>
                      </a:r>
                      <a:r>
                        <a:rPr lang="en-US" sz="1800" b="0" i="0" u="none" strike="noStrike" dirty="0" smtClean="0">
                          <a:solidFill>
                            <a:srgbClr val="212121"/>
                          </a:solidFill>
                          <a:effectLst/>
                          <a:latin typeface="Arial" panose="020B0604020202020204" pitchFamily="34" charset="0"/>
                        </a:rPr>
                        <a:t>Transformation </a:t>
                      </a:r>
                      <a:r>
                        <a:rPr lang="en-US" sz="1800" b="0" i="0" u="none" strike="noStrike" dirty="0">
                          <a:solidFill>
                            <a:srgbClr val="212121"/>
                          </a:solidFill>
                          <a:effectLst/>
                          <a:latin typeface="Arial" panose="020B0604020202020204" pitchFamily="34" charset="0"/>
                        </a:rPr>
                        <a:t> </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Amrom Obstfeld</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51718709"/>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2:45 pm - 4:15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Statistical </a:t>
                      </a:r>
                      <a:r>
                        <a:rPr lang="en-US" sz="1800" b="0" i="0" u="none" strike="noStrike" dirty="0" smtClean="0">
                          <a:solidFill>
                            <a:srgbClr val="212121"/>
                          </a:solidFill>
                          <a:effectLst/>
                          <a:latin typeface="Arial" panose="020B0604020202020204" pitchFamily="34" charset="0"/>
                        </a:rPr>
                        <a:t>Analysis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Dan Herman</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164314208"/>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4:30 pm - 5:00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Advanced </a:t>
                      </a:r>
                      <a:r>
                        <a:rPr lang="en-US" sz="1800" b="0" i="0" u="none" strike="noStrike" dirty="0" smtClean="0">
                          <a:solidFill>
                            <a:srgbClr val="212121"/>
                          </a:solidFill>
                          <a:effectLst/>
                          <a:latin typeface="Arial" panose="020B0604020202020204" pitchFamily="34" charset="0"/>
                        </a:rPr>
                        <a:t>Reporting</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Patrick Mathias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272760592"/>
                  </a:ext>
                </a:extLst>
              </a:tr>
            </a:tbl>
          </a:graphicData>
        </a:graphic>
      </p:graphicFrame>
      <p:sp>
        <p:nvSpPr>
          <p:cNvPr id="4" name="Slide Number Placeholder 3"/>
          <p:cNvSpPr>
            <a:spLocks noGrp="1"/>
          </p:cNvSpPr>
          <p:nvPr>
            <p:ph type="sldNum" idx="12"/>
          </p:nvPr>
        </p:nvSpPr>
        <p:spPr/>
        <p:txBody>
          <a:bodyPr/>
          <a:lstStyle/>
          <a:p>
            <a:fld id="{00000000-1234-1234-1234-123412341234}" type="slidenum">
              <a:rPr lang="en-US" smtClean="0"/>
              <a:pPr/>
              <a:t>4</a:t>
            </a:fld>
            <a:endParaRPr lang="en-US"/>
          </a:p>
        </p:txBody>
      </p:sp>
    </p:spTree>
    <p:extLst>
      <p:ext uri="{BB962C8B-B14F-4D97-AF65-F5344CB8AC3E}">
        <p14:creationId xmlns:p14="http://schemas.microsoft.com/office/powerpoint/2010/main" val="35973317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smtClean="0">
                <a:solidFill>
                  <a:schemeClr val="tx1">
                    <a:lumMod val="75000"/>
                    <a:lumOff val="25000"/>
                  </a:schemeClr>
                </a:solidFill>
              </a:rPr>
              <a:t>Who are we?</a:t>
            </a:r>
            <a:endParaRPr lang="en-US" sz="6600" dirty="0">
              <a:solidFill>
                <a:schemeClr val="tx1">
                  <a:lumMod val="75000"/>
                  <a:lumOff val="25000"/>
                </a:schemeClr>
              </a:solidFill>
            </a:endParaRPr>
          </a:p>
        </p:txBody>
      </p:sp>
    </p:spTree>
    <p:extLst>
      <p:ext uri="{BB962C8B-B14F-4D97-AF65-F5344CB8AC3E}">
        <p14:creationId xmlns:p14="http://schemas.microsoft.com/office/powerpoint/2010/main" val="17836113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25"/>
          <p:cNvSpPr txBox="1">
            <a:spLocks noGrp="1"/>
          </p:cNvSpPr>
          <p:nvPr>
            <p:ph type="title"/>
          </p:nvPr>
        </p:nvSpPr>
        <p:spPr>
          <a:xfrm>
            <a:off x="744876" y="827893"/>
            <a:ext cx="5172356"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Joseph Rudolf</a:t>
            </a:r>
            <a:endParaRPr dirty="0">
              <a:solidFill>
                <a:srgbClr val="434343"/>
              </a:solidFill>
            </a:endParaRPr>
          </a:p>
        </p:txBody>
      </p:sp>
      <p:sp>
        <p:nvSpPr>
          <p:cNvPr id="322" name="Google Shape;322;p25"/>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Clr>
                <a:schemeClr val="dk1"/>
              </a:buClr>
              <a:buSzPts val="1100"/>
              <a:buNone/>
            </a:pPr>
            <a:r>
              <a:rPr lang="en-US" sz="1867" dirty="0">
                <a:solidFill>
                  <a:srgbClr val="434343"/>
                </a:solidFill>
              </a:rPr>
              <a:t>Assistant Professor, Department of Pathology, University of Utah Medical School</a:t>
            </a:r>
          </a:p>
          <a:p>
            <a:pPr marL="0" indent="0">
              <a:buClr>
                <a:schemeClr val="dk1"/>
              </a:buClr>
              <a:buSzPts val="1100"/>
              <a:buNone/>
            </a:pPr>
            <a:endParaRPr lang="en-US" sz="1867" dirty="0">
              <a:solidFill>
                <a:srgbClr val="434343"/>
              </a:solidFill>
            </a:endParaRPr>
          </a:p>
          <a:p>
            <a:pPr marL="0" indent="0">
              <a:buClr>
                <a:schemeClr val="dk1"/>
              </a:buClr>
              <a:buSzPts val="1100"/>
              <a:buNone/>
            </a:pPr>
            <a:r>
              <a:rPr lang="en-US" sz="1867" dirty="0">
                <a:solidFill>
                  <a:srgbClr val="434343"/>
                </a:solidFill>
              </a:rPr>
              <a:t>Medical Director, Automated Core Laboratory, ARUP Laboratories</a:t>
            </a:r>
          </a:p>
          <a:p>
            <a:pPr marL="0" indent="0">
              <a:spcBef>
                <a:spcPts val="2133"/>
              </a:spcBef>
              <a:buClr>
                <a:schemeClr val="dk1"/>
              </a:buClr>
              <a:buSzPts val="1100"/>
              <a:buNone/>
            </a:pPr>
            <a:endParaRPr sz="1867" dirty="0" smtClean="0">
              <a:solidFill>
                <a:srgbClr val="434343"/>
              </a:solidFill>
            </a:endParaRPr>
          </a:p>
          <a:p>
            <a:pPr marL="0" indent="0">
              <a:spcBef>
                <a:spcPts val="2133"/>
              </a:spcBef>
              <a:spcAft>
                <a:spcPts val="2133"/>
              </a:spcAft>
              <a:buNone/>
            </a:pPr>
            <a:endParaRPr sz="2400" dirty="0">
              <a:solidFill>
                <a:srgbClr val="434343"/>
              </a:solidFill>
            </a:endParaRPr>
          </a:p>
        </p:txBody>
      </p:sp>
      <p:pic>
        <p:nvPicPr>
          <p:cNvPr id="323" name="Google Shape;323;p25"/>
          <p:cNvPicPr preferRelativeResize="0"/>
          <p:nvPr/>
        </p:nvPicPr>
        <p:blipFill>
          <a:blip r:embed="rId3">
            <a:alphaModFix/>
          </a:blip>
          <a:stretch>
            <a:fillRect/>
          </a:stretch>
        </p:blipFill>
        <p:spPr>
          <a:xfrm>
            <a:off x="7605713" y="866001"/>
            <a:ext cx="3791418" cy="4491812"/>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6</a:t>
            </a:fld>
            <a:endParaRPr lang="en"/>
          </a:p>
        </p:txBody>
      </p:sp>
    </p:spTree>
    <p:extLst>
      <p:ext uri="{BB962C8B-B14F-4D97-AF65-F5344CB8AC3E}">
        <p14:creationId xmlns:p14="http://schemas.microsoft.com/office/powerpoint/2010/main" val="10513866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3"/>
          <p:cNvSpPr txBox="1">
            <a:spLocks noGrp="1"/>
          </p:cNvSpPr>
          <p:nvPr>
            <p:ph type="title"/>
          </p:nvPr>
        </p:nvSpPr>
        <p:spPr>
          <a:xfrm>
            <a:off x="757742" y="827893"/>
            <a:ext cx="5313600"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Patrick Mathias</a:t>
            </a:r>
            <a:endParaRPr dirty="0">
              <a:solidFill>
                <a:srgbClr val="434343"/>
              </a:solidFill>
            </a:endParaRPr>
          </a:p>
        </p:txBody>
      </p:sp>
      <p:sp>
        <p:nvSpPr>
          <p:cNvPr id="308" name="Google Shape;308;p23"/>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None/>
            </a:pPr>
            <a:r>
              <a:rPr lang="en" sz="2400">
                <a:solidFill>
                  <a:srgbClr val="434343"/>
                </a:solidFill>
              </a:rPr>
              <a:t>Assistant Professor</a:t>
            </a:r>
            <a:r>
              <a:rPr lang="en">
                <a:solidFill>
                  <a:srgbClr val="434343"/>
                </a:solidFill>
              </a:rPr>
              <a:t>, </a:t>
            </a:r>
            <a:r>
              <a:rPr lang="en" sz="2400">
                <a:solidFill>
                  <a:srgbClr val="434343"/>
                </a:solidFill>
              </a:rPr>
              <a:t>Department of Laboratory Medicine </a:t>
            </a:r>
            <a:endParaRPr>
              <a:solidFill>
                <a:srgbClr val="434343"/>
              </a:solidFill>
            </a:endParaRPr>
          </a:p>
          <a:p>
            <a:pPr marL="0" indent="0">
              <a:spcBef>
                <a:spcPts val="2133"/>
              </a:spcBef>
              <a:buNone/>
            </a:pPr>
            <a:r>
              <a:rPr lang="en" sz="2400">
                <a:solidFill>
                  <a:srgbClr val="434343"/>
                </a:solidFill>
              </a:rPr>
              <a:t>University of Washington </a:t>
            </a:r>
            <a:r>
              <a:rPr lang="en">
                <a:solidFill>
                  <a:srgbClr val="434343"/>
                </a:solidFill>
              </a:rPr>
              <a:t>School of Medicine</a:t>
            </a:r>
            <a:endParaRPr>
              <a:solidFill>
                <a:srgbClr val="434343"/>
              </a:solidFill>
            </a:endParaRPr>
          </a:p>
          <a:p>
            <a:pPr marL="0" indent="0">
              <a:spcBef>
                <a:spcPts val="2133"/>
              </a:spcBef>
              <a:spcAft>
                <a:spcPts val="2133"/>
              </a:spcAft>
              <a:buNone/>
            </a:pPr>
            <a:r>
              <a:rPr lang="en">
                <a:solidFill>
                  <a:srgbClr val="434343"/>
                </a:solidFill>
              </a:rPr>
              <a:t>Associate Medical Director, Laboratory Medicine Informatics </a:t>
            </a:r>
            <a:endParaRPr>
              <a:solidFill>
                <a:srgbClr val="434343"/>
              </a:solidFill>
            </a:endParaRPr>
          </a:p>
        </p:txBody>
      </p:sp>
      <p:pic>
        <p:nvPicPr>
          <p:cNvPr id="309" name="Google Shape;309;p23"/>
          <p:cNvPicPr preferRelativeResize="0"/>
          <p:nvPr/>
        </p:nvPicPr>
        <p:blipFill>
          <a:blip r:embed="rId3">
            <a:alphaModFix/>
          </a:blip>
          <a:stretch>
            <a:fillRect/>
          </a:stretch>
        </p:blipFill>
        <p:spPr>
          <a:xfrm>
            <a:off x="7737075" y="718356"/>
            <a:ext cx="3364312" cy="4406032"/>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7</a:t>
            </a:fld>
            <a:endParaRPr lang="en"/>
          </a:p>
        </p:txBody>
      </p:sp>
    </p:spTree>
    <p:extLst>
      <p:ext uri="{BB962C8B-B14F-4D97-AF65-F5344CB8AC3E}">
        <p14:creationId xmlns:p14="http://schemas.microsoft.com/office/powerpoint/2010/main" val="11774658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2"/>
          <p:cNvSpPr txBox="1">
            <a:spLocks noGrp="1"/>
          </p:cNvSpPr>
          <p:nvPr>
            <p:ph type="title"/>
          </p:nvPr>
        </p:nvSpPr>
        <p:spPr>
          <a:xfrm>
            <a:off x="780836" y="827893"/>
            <a:ext cx="5722706"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Stephan Kadauke</a:t>
            </a:r>
            <a:endParaRPr dirty="0">
              <a:solidFill>
                <a:srgbClr val="434343"/>
              </a:solidFill>
            </a:endParaRPr>
          </a:p>
        </p:txBody>
      </p:sp>
      <p:sp>
        <p:nvSpPr>
          <p:cNvPr id="301" name="Google Shape;301;p22"/>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Clr>
                <a:schemeClr val="dk1"/>
              </a:buClr>
              <a:buSzPts val="1100"/>
              <a:buNone/>
            </a:pPr>
            <a:r>
              <a:rPr lang="en">
                <a:solidFill>
                  <a:srgbClr val="434343"/>
                </a:solidFill>
              </a:rPr>
              <a:t>Assistant Professor of Clinical Pathology and Laboratory Medicine</a:t>
            </a:r>
            <a:endParaRPr>
              <a:solidFill>
                <a:srgbClr val="434343"/>
              </a:solidFill>
            </a:endParaRPr>
          </a:p>
          <a:p>
            <a:pPr marL="0" indent="0">
              <a:spcBef>
                <a:spcPts val="2133"/>
              </a:spcBef>
              <a:buClr>
                <a:schemeClr val="dk1"/>
              </a:buClr>
              <a:buSzPts val="1100"/>
              <a:buNone/>
            </a:pPr>
            <a:r>
              <a:rPr lang="en">
                <a:solidFill>
                  <a:srgbClr val="434343"/>
                </a:solidFill>
              </a:rPr>
              <a:t>University of Pennsylvania Perelman School of Medicine</a:t>
            </a:r>
            <a:endParaRPr>
              <a:solidFill>
                <a:srgbClr val="434343"/>
              </a:solidFill>
            </a:endParaRPr>
          </a:p>
          <a:p>
            <a:pPr marL="0" indent="0">
              <a:lnSpc>
                <a:spcPct val="115000"/>
              </a:lnSpc>
              <a:spcBef>
                <a:spcPts val="2133"/>
              </a:spcBef>
              <a:buClr>
                <a:srgbClr val="000000"/>
              </a:buClr>
              <a:buSzPts val="1100"/>
              <a:buNone/>
            </a:pPr>
            <a:r>
              <a:rPr lang="en" sz="2400">
                <a:solidFill>
                  <a:srgbClr val="434343"/>
                </a:solidFill>
              </a:rPr>
              <a:t>Ass</a:t>
            </a:r>
            <a:r>
              <a:rPr lang="en">
                <a:solidFill>
                  <a:srgbClr val="434343"/>
                </a:solidFill>
              </a:rPr>
              <a:t>istant Director of the Cell and Gene Therapy Laboratory </a:t>
            </a:r>
            <a:endParaRPr>
              <a:solidFill>
                <a:srgbClr val="434343"/>
              </a:solidFill>
            </a:endParaRPr>
          </a:p>
          <a:p>
            <a:pPr marL="0" indent="0">
              <a:lnSpc>
                <a:spcPct val="115000"/>
              </a:lnSpc>
              <a:spcBef>
                <a:spcPts val="2133"/>
              </a:spcBef>
              <a:spcAft>
                <a:spcPts val="2133"/>
              </a:spcAft>
              <a:buClr>
                <a:srgbClr val="000000"/>
              </a:buClr>
              <a:buSzPts val="1100"/>
              <a:buNone/>
            </a:pPr>
            <a:r>
              <a:rPr lang="en">
                <a:solidFill>
                  <a:srgbClr val="434343"/>
                </a:solidFill>
              </a:rPr>
              <a:t>Children's Hospital of P</a:t>
            </a:r>
            <a:r>
              <a:rPr lang="en" sz="2400">
                <a:solidFill>
                  <a:srgbClr val="434343"/>
                </a:solidFill>
              </a:rPr>
              <a:t>hiladelphia</a:t>
            </a:r>
            <a:endParaRPr sz="2400">
              <a:solidFill>
                <a:srgbClr val="434343"/>
              </a:solidFill>
            </a:endParaRPr>
          </a:p>
        </p:txBody>
      </p:sp>
      <p:pic>
        <p:nvPicPr>
          <p:cNvPr id="302" name="Google Shape;302;p22"/>
          <p:cNvPicPr preferRelativeResize="0"/>
          <p:nvPr/>
        </p:nvPicPr>
        <p:blipFill>
          <a:blip r:embed="rId3">
            <a:alphaModFix/>
          </a:blip>
          <a:stretch>
            <a:fillRect/>
          </a:stretch>
        </p:blipFill>
        <p:spPr>
          <a:xfrm>
            <a:off x="7388435" y="723119"/>
            <a:ext cx="4370178" cy="4477844"/>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8</a:t>
            </a:fld>
            <a:endParaRPr lang="en"/>
          </a:p>
        </p:txBody>
      </p:sp>
    </p:spTree>
    <p:extLst>
      <p:ext uri="{BB962C8B-B14F-4D97-AF65-F5344CB8AC3E}">
        <p14:creationId xmlns:p14="http://schemas.microsoft.com/office/powerpoint/2010/main" val="29333984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1"/>
          <p:cNvSpPr txBox="1">
            <a:spLocks noGrp="1"/>
          </p:cNvSpPr>
          <p:nvPr>
            <p:ph type="title"/>
          </p:nvPr>
        </p:nvSpPr>
        <p:spPr>
          <a:xfrm>
            <a:off x="893852" y="827893"/>
            <a:ext cx="5023380"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Daniel Herman</a:t>
            </a:r>
            <a:endParaRPr dirty="0">
              <a:solidFill>
                <a:srgbClr val="434343"/>
              </a:solidFill>
            </a:endParaRPr>
          </a:p>
        </p:txBody>
      </p:sp>
      <p:sp>
        <p:nvSpPr>
          <p:cNvPr id="294" name="Google Shape;294;p21"/>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Clr>
                <a:schemeClr val="dk1"/>
              </a:buClr>
              <a:buSzPts val="1100"/>
              <a:buNone/>
            </a:pPr>
            <a:r>
              <a:rPr lang="en" dirty="0">
                <a:solidFill>
                  <a:srgbClr val="434343"/>
                </a:solidFill>
              </a:rPr>
              <a:t>Assistant Professor of Pathology and Laboratory Medicine</a:t>
            </a:r>
            <a:endParaRPr dirty="0">
              <a:solidFill>
                <a:srgbClr val="434343"/>
              </a:solidFill>
            </a:endParaRPr>
          </a:p>
          <a:p>
            <a:pPr marL="0" indent="0">
              <a:spcBef>
                <a:spcPts val="2133"/>
              </a:spcBef>
              <a:buClr>
                <a:schemeClr val="dk1"/>
              </a:buClr>
              <a:buSzPts val="1100"/>
              <a:buNone/>
            </a:pPr>
            <a:r>
              <a:rPr lang="en" dirty="0">
                <a:solidFill>
                  <a:srgbClr val="434343"/>
                </a:solidFill>
              </a:rPr>
              <a:t>University of Pennsylvania Perelman School of Medicine</a:t>
            </a:r>
            <a:endParaRPr dirty="0">
              <a:solidFill>
                <a:srgbClr val="434343"/>
              </a:solidFill>
            </a:endParaRPr>
          </a:p>
          <a:p>
            <a:pPr marL="0" indent="0">
              <a:spcBef>
                <a:spcPts val="2133"/>
              </a:spcBef>
              <a:buClr>
                <a:schemeClr val="dk1"/>
              </a:buClr>
              <a:buSzPts val="1100"/>
              <a:buNone/>
            </a:pPr>
            <a:r>
              <a:rPr lang="en" dirty="0">
                <a:solidFill>
                  <a:srgbClr val="434343"/>
                </a:solidFill>
              </a:rPr>
              <a:t>Director, Endocrinology Laboratory</a:t>
            </a:r>
            <a:endParaRPr dirty="0">
              <a:solidFill>
                <a:srgbClr val="434343"/>
              </a:solidFill>
            </a:endParaRPr>
          </a:p>
          <a:p>
            <a:pPr marL="0" indent="0">
              <a:spcBef>
                <a:spcPts val="2133"/>
              </a:spcBef>
              <a:spcAft>
                <a:spcPts val="2133"/>
              </a:spcAft>
              <a:buNone/>
            </a:pPr>
            <a:r>
              <a:rPr lang="en" dirty="0">
                <a:solidFill>
                  <a:srgbClr val="434343"/>
                </a:solidFill>
              </a:rPr>
              <a:t>Hospital of the University of Pennsylvania</a:t>
            </a:r>
            <a:endParaRPr dirty="0">
              <a:solidFill>
                <a:srgbClr val="434343"/>
              </a:solidFill>
            </a:endParaRPr>
          </a:p>
        </p:txBody>
      </p:sp>
      <p:pic>
        <p:nvPicPr>
          <p:cNvPr id="295" name="Google Shape;295;p21"/>
          <p:cNvPicPr preferRelativeResize="0"/>
          <p:nvPr/>
        </p:nvPicPr>
        <p:blipFill>
          <a:blip r:embed="rId3">
            <a:alphaModFix/>
          </a:blip>
          <a:stretch>
            <a:fillRect/>
          </a:stretch>
        </p:blipFill>
        <p:spPr>
          <a:xfrm>
            <a:off x="7872412" y="589774"/>
            <a:ext cx="3262711" cy="4601351"/>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9</a:t>
            </a:fld>
            <a:endParaRPr lang="en"/>
          </a:p>
        </p:txBody>
      </p:sp>
    </p:spTree>
    <p:extLst>
      <p:ext uri="{BB962C8B-B14F-4D97-AF65-F5344CB8AC3E}">
        <p14:creationId xmlns:p14="http://schemas.microsoft.com/office/powerpoint/2010/main" val="18809960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27355</TotalTime>
  <Words>2233</Words>
  <Application>Microsoft Office PowerPoint</Application>
  <PresentationFormat>Widescreen</PresentationFormat>
  <Paragraphs>152</Paragraphs>
  <Slides>21</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Arial Narrow</vt:lpstr>
      <vt:lpstr>Calibri</vt:lpstr>
      <vt:lpstr>Courier New</vt:lpstr>
      <vt:lpstr>Tw Cen MT</vt:lpstr>
      <vt:lpstr>Tw Cen MT Condensed</vt:lpstr>
      <vt:lpstr>Wingdings</vt:lpstr>
      <vt:lpstr>Wingdings 3</vt:lpstr>
      <vt:lpstr>Integral</vt:lpstr>
      <vt:lpstr>Introduction to R Workshop </vt:lpstr>
      <vt:lpstr>Course Introduction</vt:lpstr>
      <vt:lpstr>Goals and Objectives</vt:lpstr>
      <vt:lpstr>PowerPoint Presentation</vt:lpstr>
      <vt:lpstr>Who are we?</vt:lpstr>
      <vt:lpstr>Joseph Rudolf</vt:lpstr>
      <vt:lpstr>Patrick Mathias</vt:lpstr>
      <vt:lpstr>Stephan Kadauke</vt:lpstr>
      <vt:lpstr>Daniel Herman</vt:lpstr>
      <vt:lpstr>Amrom Obstfeld</vt:lpstr>
      <vt:lpstr>Workshop Workflow</vt:lpstr>
      <vt:lpstr>Lectures</vt:lpstr>
      <vt:lpstr>Your Setup</vt:lpstr>
      <vt:lpstr>Workshop Coursebook</vt:lpstr>
      <vt:lpstr>Using Zoom </vt:lpstr>
      <vt:lpstr>PowerPoint Presentation</vt:lpstr>
      <vt:lpstr>PowerPoint Presentation</vt:lpstr>
      <vt:lpstr>Getting Help</vt:lpstr>
      <vt:lpstr>Who are you?</vt:lpstr>
      <vt:lpstr>PowerPoint Presentation</vt:lpstr>
      <vt:lpstr>Final Tips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 Data with</dc:title>
  <dc:creator>Obstfeld, Amrom E</dc:creator>
  <cp:lastModifiedBy>Obstfeld, Amrom E</cp:lastModifiedBy>
  <cp:revision>212</cp:revision>
  <dcterms:modified xsi:type="dcterms:W3CDTF">2020-07-12T20:11:45Z</dcterms:modified>
</cp:coreProperties>
</file>